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0" r:id="rId5"/>
    <p:sldId id="261" r:id="rId6"/>
    <p:sldId id="278" r:id="rId7"/>
    <p:sldId id="262" r:id="rId8"/>
    <p:sldId id="263" r:id="rId9"/>
    <p:sldId id="277" r:id="rId10"/>
    <p:sldId id="279" r:id="rId11"/>
    <p:sldId id="280" r:id="rId12"/>
    <p:sldId id="281" r:id="rId13"/>
    <p:sldId id="265" r:id="rId14"/>
    <p:sldId id="270" r:id="rId15"/>
    <p:sldId id="271" r:id="rId16"/>
  </p:sldIdLst>
  <p:sldSz cx="18288000" cy="10287000"/>
  <p:notesSz cx="6858000" cy="9144000"/>
  <p:embeddedFontLst>
    <p:embeddedFont>
      <p:font typeface="Cabin Medium" panose="020B0604020202020204" charset="-93"/>
      <p:regular r:id="rId18"/>
    </p:embeddedFont>
    <p:embeddedFont>
      <p:font typeface="Computer Says No" panose="020B0604020202020204" charset="0"/>
      <p:regular r:id="rId19"/>
    </p:embeddedFont>
    <p:embeddedFont>
      <p:font typeface="Calibri" panose="020F0502020204030204" pitchFamily="34" charset="0"/>
      <p:regular r:id="rId20"/>
      <p:bold r:id="rId21"/>
      <p:italic r:id="rId22"/>
      <p:boldItalic r:id="rId23"/>
    </p:embeddedFont>
    <p:embeddedFont>
      <p:font typeface="Cabin" panose="020B0604020202020204" charset="-9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8"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730" autoAdjust="0"/>
  </p:normalViewPr>
  <p:slideViewPr>
    <p:cSldViewPr>
      <p:cViewPr varScale="1">
        <p:scale>
          <a:sx n="54" d="100"/>
          <a:sy n="54" d="100"/>
        </p:scale>
        <p:origin x="846" y="36"/>
      </p:cViewPr>
      <p:guideLst>
        <p:guide orient="horz" pos="3288"/>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009A1-0768-4A0F-8CCF-F2B9D17C9663}" type="datetimeFigureOut">
              <a:rPr lang="vi-VN" smtClean="0"/>
              <a:t>07/07/2025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01C7C-5D02-44A6-B39B-515D105935E3}" type="slidenum">
              <a:rPr lang="vi-VN" smtClean="0"/>
              <a:t>‹#›</a:t>
            </a:fld>
            <a:endParaRPr lang="vi-VN"/>
          </a:p>
        </p:txBody>
      </p:sp>
    </p:spTree>
    <p:extLst>
      <p:ext uri="{BB962C8B-B14F-4D97-AF65-F5344CB8AC3E}">
        <p14:creationId xmlns:p14="http://schemas.microsoft.com/office/powerpoint/2010/main" val="3431844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1</a:t>
            </a:fld>
            <a:endParaRPr lang="vi-VN"/>
          </a:p>
        </p:txBody>
      </p:sp>
    </p:spTree>
    <p:extLst>
      <p:ext uri="{BB962C8B-B14F-4D97-AF65-F5344CB8AC3E}">
        <p14:creationId xmlns:p14="http://schemas.microsoft.com/office/powerpoint/2010/main" val="114913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2</a:t>
            </a:fld>
            <a:endParaRPr lang="vi-VN"/>
          </a:p>
        </p:txBody>
      </p:sp>
    </p:spTree>
    <p:extLst>
      <p:ext uri="{BB962C8B-B14F-4D97-AF65-F5344CB8AC3E}">
        <p14:creationId xmlns:p14="http://schemas.microsoft.com/office/powerpoint/2010/main" val="41119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3</a:t>
            </a:fld>
            <a:endParaRPr lang="vi-VN"/>
          </a:p>
        </p:txBody>
      </p:sp>
    </p:spTree>
    <p:extLst>
      <p:ext uri="{BB962C8B-B14F-4D97-AF65-F5344CB8AC3E}">
        <p14:creationId xmlns:p14="http://schemas.microsoft.com/office/powerpoint/2010/main" val="159180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4</a:t>
            </a:fld>
            <a:endParaRPr lang="vi-VN"/>
          </a:p>
        </p:txBody>
      </p:sp>
    </p:spTree>
    <p:extLst>
      <p:ext uri="{BB962C8B-B14F-4D97-AF65-F5344CB8AC3E}">
        <p14:creationId xmlns:p14="http://schemas.microsoft.com/office/powerpoint/2010/main" val="345241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7</a:t>
            </a:fld>
            <a:endParaRPr lang="vi-VN"/>
          </a:p>
        </p:txBody>
      </p:sp>
    </p:spTree>
    <p:extLst>
      <p:ext uri="{BB962C8B-B14F-4D97-AF65-F5344CB8AC3E}">
        <p14:creationId xmlns:p14="http://schemas.microsoft.com/office/powerpoint/2010/main" val="26826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13</a:t>
            </a:fld>
            <a:endParaRPr lang="vi-VN"/>
          </a:p>
        </p:txBody>
      </p:sp>
    </p:spTree>
    <p:extLst>
      <p:ext uri="{BB962C8B-B14F-4D97-AF65-F5344CB8AC3E}">
        <p14:creationId xmlns:p14="http://schemas.microsoft.com/office/powerpoint/2010/main" val="60450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A9DE4E-ECD8-482C-AACF-3058047CF854}" type="datetime1">
              <a:rPr lang="en-US" smtClean="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B60F39-0A67-4123-9077-2BB90769C72E}" type="datetime1">
              <a:rPr lang="en-US" smtClean="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226E3C-89BD-4607-A7AF-76BE1612831F}" type="datetime1">
              <a:rPr lang="en-US" smtClean="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E83F06-D921-40D2-A28A-4F70701F6230}" type="datetime1">
              <a:rPr lang="en-US" smtClean="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79316-21A8-4C45-9769-41A1713D95FB}" type="datetime1">
              <a:rPr lang="en-US" smtClean="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14E4A2-6B97-418A-85AC-46963EA94B75}" type="datetime1">
              <a:rPr lang="en-US" smtClean="0"/>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A3E25F-DD92-4422-B681-1AD649B4E7B1}" type="datetime1">
              <a:rPr lang="en-US" smtClean="0"/>
              <a:t>7/7/2025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A20E22-6743-4AA6-8DDE-F150E5D267E6}" type="datetime1">
              <a:rPr lang="en-US" smtClean="0"/>
              <a:t>7/7/2025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377282-223C-4736-A4BF-B4D085239733}" type="datetime1">
              <a:rPr lang="en-US" smtClean="0"/>
              <a:t>7/7/2025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F54B37-B2EF-434B-8F9B-F24206BDD27C}" type="datetime1">
              <a:rPr lang="en-US" smtClean="0"/>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D692CC-98BE-4D2B-B682-8F586B7B0B22}" type="datetime1">
              <a:rPr lang="en-US" smtClean="0"/>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B37D-84E0-4FC4-AA3C-5158A5F2B713}" type="datetime1">
              <a:rPr lang="en-US" smtClean="0"/>
              <a:t>7/7/2025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6" name="AutoShape 3"/>
          <p:cNvSpPr/>
          <p:nvPr/>
        </p:nvSpPr>
        <p:spPr>
          <a:xfrm rot="1008">
            <a:off x="976594" y="7159528"/>
            <a:ext cx="16230601" cy="0"/>
          </a:xfrm>
          <a:prstGeom prst="line">
            <a:avLst/>
          </a:prstGeom>
          <a:ln w="9525" cap="flat">
            <a:solidFill>
              <a:srgbClr val="0070C0"/>
            </a:solidFill>
            <a:prstDash val="solid"/>
            <a:headEnd type="none" w="sm" len="sm"/>
            <a:tailEnd type="none" w="sm" len="sm"/>
          </a:ln>
        </p:spPr>
      </p:sp>
      <p:sp>
        <p:nvSpPr>
          <p:cNvPr id="47" name="TextBox 46"/>
          <p:cNvSpPr txBox="1"/>
          <p:nvPr/>
        </p:nvSpPr>
        <p:spPr>
          <a:xfrm>
            <a:off x="6520144" y="9781986"/>
            <a:ext cx="5867400" cy="369332"/>
          </a:xfrm>
          <a:prstGeom prst="rect">
            <a:avLst/>
          </a:prstGeom>
          <a:noFill/>
        </p:spPr>
        <p:txBody>
          <a:bodyPr wrap="square" rtlCol="0">
            <a:spAutoFit/>
          </a:bodyPr>
          <a:lstStyle/>
          <a:p>
            <a:pPr algn="ctr"/>
            <a:r>
              <a:rPr lang="vi-VN" i="1" dirty="0" smtClean="0">
                <a:solidFill>
                  <a:schemeClr val="tx1">
                    <a:lumMod val="50000"/>
                    <a:lumOff val="50000"/>
                  </a:schemeClr>
                </a:solidFill>
                <a:latin typeface="Arial" panose="020B0604020202020204" pitchFamily="34" charset="0"/>
                <a:cs typeface="Arial" panose="020B0604020202020204" pitchFamily="34" charset="0"/>
              </a:rPr>
              <a:t>Trà Vinh, ngày 08 tháng 07 năm 2025 </a:t>
            </a:r>
            <a:endParaRPr lang="vi-VN"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0" name="Freeform 3"/>
          <p:cNvSpPr/>
          <p:nvPr/>
        </p:nvSpPr>
        <p:spPr>
          <a:xfrm flipH="1">
            <a:off x="14227600" y="6112721"/>
            <a:ext cx="3952177" cy="6319745"/>
          </a:xfrm>
          <a:custGeom>
            <a:avLst/>
            <a:gdLst/>
            <a:ahLst/>
            <a:cxnLst/>
            <a:rect l="l" t="t" r="r" b="b"/>
            <a:pathLst>
              <a:path w="8078630" h="11840963">
                <a:moveTo>
                  <a:pt x="8078630" y="0"/>
                </a:moveTo>
                <a:lnTo>
                  <a:pt x="0" y="0"/>
                </a:lnTo>
                <a:lnTo>
                  <a:pt x="0" y="11840964"/>
                </a:lnTo>
                <a:lnTo>
                  <a:pt x="8078630" y="11840964"/>
                </a:lnTo>
                <a:lnTo>
                  <a:pt x="8078630" y="0"/>
                </a:lnTo>
                <a:close/>
              </a:path>
            </a:pathLst>
          </a:custGeom>
          <a:blipFill>
            <a:blip r:embed="rId3"/>
            <a:stretch>
              <a:fillRect/>
            </a:stretch>
          </a:blipFill>
        </p:spPr>
      </p:sp>
      <p:sp>
        <p:nvSpPr>
          <p:cNvPr id="2" name="TextBox 1"/>
          <p:cNvSpPr txBox="1"/>
          <p:nvPr/>
        </p:nvSpPr>
        <p:spPr>
          <a:xfrm>
            <a:off x="1068837" y="3617467"/>
            <a:ext cx="16154400" cy="1015663"/>
          </a:xfrm>
          <a:prstGeom prst="rect">
            <a:avLst/>
          </a:prstGeom>
          <a:noFill/>
        </p:spPr>
        <p:txBody>
          <a:bodyPr wrap="square" rtlCol="0">
            <a:spAutoFit/>
          </a:bodyPr>
          <a:lstStyle/>
          <a:p>
            <a:pPr algn="ctr"/>
            <a:r>
              <a:rPr lang="vi-VN" sz="6000" b="1" dirty="0">
                <a:solidFill>
                  <a:srgbClr val="0070C0"/>
                </a:solidFill>
                <a:latin typeface="Arial" panose="020B0604020202020204" pitchFamily="34" charset="0"/>
                <a:ea typeface="Cabin Medium"/>
                <a:cs typeface="Arial" panose="020B0604020202020204" pitchFamily="34" charset="0"/>
                <a:sym typeface="Cabin Medium"/>
              </a:rPr>
              <a:t>ĐỒ ÁN TỐT </a:t>
            </a: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NGHIỆP</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6" name="TextBox 15"/>
          <p:cNvSpPr txBox="1"/>
          <p:nvPr/>
        </p:nvSpPr>
        <p:spPr>
          <a:xfrm>
            <a:off x="976594" y="5108035"/>
            <a:ext cx="16230601" cy="589713"/>
          </a:xfrm>
          <a:prstGeom prst="rect">
            <a:avLst/>
          </a:prstGeom>
          <a:noFill/>
        </p:spPr>
        <p:txBody>
          <a:bodyPr wrap="square" rtlCol="0">
            <a:spAutoFit/>
          </a:bodyPr>
          <a:lstStyle/>
          <a:p>
            <a:pPr algn="ctr">
              <a:lnSpc>
                <a:spcPts val="4200"/>
              </a:lnSpc>
            </a:pPr>
            <a:r>
              <a:rPr lang="vi-VN" sz="3200" dirty="0">
                <a:solidFill>
                  <a:srgbClr val="0070C0"/>
                </a:solidFill>
                <a:latin typeface="Arial" panose="020B0604020202020204" pitchFamily="34" charset="0"/>
                <a:ea typeface="Cabin"/>
                <a:cs typeface="Arial" panose="020B0604020202020204" pitchFamily="34" charset="0"/>
                <a:sym typeface="Cabin"/>
              </a:rPr>
              <a:t>ĐỀ TÀI: XÂY DỰNG HỆ THỐNG QUẢN LÝ CHUỖI CUNG ỨNG NGÀNH THỜI TRANG</a:t>
            </a:r>
            <a:endParaRPr lang="en-US" sz="3200" dirty="0">
              <a:solidFill>
                <a:srgbClr val="0070C0"/>
              </a:solidFill>
              <a:latin typeface="Arial" panose="020B0604020202020204" pitchFamily="34" charset="0"/>
              <a:ea typeface="Cabin"/>
              <a:cs typeface="Arial" panose="020B0604020202020204" pitchFamily="34" charset="0"/>
              <a:sym typeface="Cabin"/>
            </a:endParaRPr>
          </a:p>
        </p:txBody>
      </p:sp>
      <p:sp>
        <p:nvSpPr>
          <p:cNvPr id="3" name="Rectangle 2"/>
          <p:cNvSpPr/>
          <p:nvPr/>
        </p:nvSpPr>
        <p:spPr>
          <a:xfrm>
            <a:off x="614726" y="8043583"/>
            <a:ext cx="4121641" cy="630942"/>
          </a:xfrm>
          <a:prstGeom prst="rect">
            <a:avLst/>
          </a:prstGeom>
        </p:spPr>
        <p:txBody>
          <a:bodyPr wrap="none">
            <a:spAutoFit/>
          </a:bodyPr>
          <a:lstStyle/>
          <a:p>
            <a:pPr>
              <a:lnSpc>
                <a:spcPts val="4200"/>
              </a:lnSpc>
            </a:pPr>
            <a:r>
              <a:rPr lang="vi-VN" sz="3200" b="1" dirty="0">
                <a:solidFill>
                  <a:srgbClr val="0070C0"/>
                </a:solidFill>
                <a:ea typeface="Cabin Medium"/>
                <a:cs typeface="Cabin Medium"/>
                <a:sym typeface="Cabin Medium"/>
              </a:rPr>
              <a:t>Sinh viên thực hiện:</a:t>
            </a:r>
            <a:endParaRPr lang="en-US" sz="3200" b="1" dirty="0">
              <a:solidFill>
                <a:srgbClr val="0070C0"/>
              </a:solidFill>
              <a:ea typeface="Cabin Medium"/>
              <a:cs typeface="Cabin Medium"/>
              <a:sym typeface="Cabin Medium"/>
            </a:endParaRPr>
          </a:p>
        </p:txBody>
      </p:sp>
      <p:sp>
        <p:nvSpPr>
          <p:cNvPr id="18" name="Rectangle 17"/>
          <p:cNvSpPr/>
          <p:nvPr/>
        </p:nvSpPr>
        <p:spPr>
          <a:xfrm>
            <a:off x="602292" y="8647014"/>
            <a:ext cx="8220520" cy="630942"/>
          </a:xfrm>
          <a:prstGeom prst="rect">
            <a:avLst/>
          </a:prstGeom>
        </p:spPr>
        <p:txBody>
          <a:bodyPr wrap="none">
            <a:spAutoFit/>
          </a:bodyPr>
          <a:lstStyle/>
          <a:p>
            <a:pPr algn="ctr">
              <a:lnSpc>
                <a:spcPts val="4200"/>
              </a:lnSpc>
            </a:pPr>
            <a:r>
              <a:rPr lang="vi-VN" sz="3000" dirty="0">
                <a:solidFill>
                  <a:srgbClr val="0070C0"/>
                </a:solidFill>
                <a:ea typeface="Cabin"/>
                <a:cs typeface="Cabin"/>
                <a:sym typeface="Cabin"/>
              </a:rPr>
              <a:t>Nguyễn Thị Cẩm </a:t>
            </a:r>
            <a:r>
              <a:rPr lang="vi-VN" sz="3000" dirty="0" smtClean="0">
                <a:solidFill>
                  <a:srgbClr val="0070C0"/>
                </a:solidFill>
                <a:ea typeface="Cabin"/>
                <a:cs typeface="Cabin"/>
                <a:sym typeface="Cabin"/>
              </a:rPr>
              <a:t>Tiên </a:t>
            </a:r>
            <a:r>
              <a:rPr lang="vi-VN" sz="3000" dirty="0">
                <a:solidFill>
                  <a:srgbClr val="0070C0"/>
                </a:solidFill>
                <a:ea typeface="Cabin"/>
                <a:cs typeface="Cabin"/>
                <a:sym typeface="Cabin"/>
              </a:rPr>
              <a:t>– DA21TTA – 110121114</a:t>
            </a:r>
            <a:endParaRPr lang="en-US" sz="3000" dirty="0">
              <a:solidFill>
                <a:srgbClr val="0070C0"/>
              </a:solidFill>
              <a:ea typeface="Cabin"/>
              <a:cs typeface="Cabin"/>
              <a:sym typeface="Cabin"/>
            </a:endParaRPr>
          </a:p>
        </p:txBody>
      </p:sp>
      <p:sp>
        <p:nvSpPr>
          <p:cNvPr id="19" name="Rectangle 18"/>
          <p:cNvSpPr/>
          <p:nvPr/>
        </p:nvSpPr>
        <p:spPr>
          <a:xfrm>
            <a:off x="9314110" y="8043583"/>
            <a:ext cx="4708340" cy="630942"/>
          </a:xfrm>
          <a:prstGeom prst="rect">
            <a:avLst/>
          </a:prstGeom>
        </p:spPr>
        <p:txBody>
          <a:bodyPr wrap="none">
            <a:spAutoFit/>
          </a:bodyPr>
          <a:lstStyle/>
          <a:p>
            <a:pPr>
              <a:lnSpc>
                <a:spcPts val="4200"/>
              </a:lnSpc>
            </a:pPr>
            <a:r>
              <a:rPr lang="vi-VN" sz="3200" b="1" dirty="0">
                <a:solidFill>
                  <a:srgbClr val="0070C0"/>
                </a:solidFill>
                <a:ea typeface="Cabin Medium"/>
                <a:cs typeface="Cabin Medium"/>
                <a:sym typeface="Cabin Medium"/>
              </a:rPr>
              <a:t>Giảng viên hướng dẫn:</a:t>
            </a:r>
            <a:endParaRPr lang="en-US" sz="3200" b="1" dirty="0">
              <a:solidFill>
                <a:srgbClr val="0070C0"/>
              </a:solidFill>
              <a:ea typeface="Cabin Medium"/>
              <a:cs typeface="Cabin Medium"/>
              <a:sym typeface="Cabin Medium"/>
            </a:endParaRPr>
          </a:p>
        </p:txBody>
      </p:sp>
      <p:sp>
        <p:nvSpPr>
          <p:cNvPr id="20" name="Rectangle 19"/>
          <p:cNvSpPr/>
          <p:nvPr/>
        </p:nvSpPr>
        <p:spPr>
          <a:xfrm>
            <a:off x="9314110" y="8641652"/>
            <a:ext cx="4324325" cy="630942"/>
          </a:xfrm>
          <a:prstGeom prst="rect">
            <a:avLst/>
          </a:prstGeom>
        </p:spPr>
        <p:txBody>
          <a:bodyPr wrap="none">
            <a:spAutoFit/>
          </a:bodyPr>
          <a:lstStyle/>
          <a:p>
            <a:pPr algn="ctr">
              <a:lnSpc>
                <a:spcPts val="4200"/>
              </a:lnSpc>
            </a:pPr>
            <a:r>
              <a:rPr lang="vi-VN" sz="3000" dirty="0">
                <a:solidFill>
                  <a:srgbClr val="0070C0"/>
                </a:solidFill>
                <a:ea typeface="Cabin Medium"/>
                <a:cs typeface="Cabin Medium"/>
                <a:sym typeface="Cabin Medium"/>
              </a:rPr>
              <a:t>ThS. Phạm Thị Trúc Mai</a:t>
            </a:r>
            <a:endParaRPr lang="en-US" sz="3000" dirty="0">
              <a:solidFill>
                <a:srgbClr val="0070C0"/>
              </a:solidFill>
              <a:ea typeface="Cabin"/>
              <a:cs typeface="Cabin"/>
              <a:sym typeface="Cabin"/>
            </a:endParaRPr>
          </a:p>
        </p:txBody>
      </p:sp>
      <p:sp>
        <p:nvSpPr>
          <p:cNvPr id="4" name="TextBox 3"/>
          <p:cNvSpPr txBox="1"/>
          <p:nvPr/>
        </p:nvSpPr>
        <p:spPr>
          <a:xfrm>
            <a:off x="16995200" y="9886890"/>
            <a:ext cx="683200" cy="400110"/>
          </a:xfrm>
          <a:prstGeom prst="rect">
            <a:avLst/>
          </a:prstGeom>
          <a:noFill/>
        </p:spPr>
        <p:txBody>
          <a:bodyPr wrap="none" rtlCol="0">
            <a:spAutoFit/>
          </a:bodyPr>
          <a:lstStyle/>
          <a:p>
            <a:r>
              <a:rPr lang="vi-VN" sz="2000" dirty="0" smtClean="0">
                <a:latin typeface="Arial" panose="020B0604020202020204" pitchFamily="34" charset="0"/>
                <a:cs typeface="Arial" panose="020B0604020202020204" pitchFamily="34" charset="0"/>
              </a:rPr>
              <a:t>1/</a:t>
            </a:r>
            <a:r>
              <a:rPr lang="vi-VN" sz="2000" dirty="0">
                <a:cs typeface="Arial" panose="020B0604020202020204" pitchFamily="34" charset="0"/>
              </a:rPr>
              <a:t>15</a:t>
            </a:r>
            <a:endParaRPr lang="vi-VN" sz="2000" dirty="0">
              <a:latin typeface="Arial" panose="020B0604020202020204" pitchFamily="34" charset="0"/>
              <a:cs typeface="Arial" panose="020B0604020202020204" pitchFamily="34" charset="0"/>
            </a:endParaRPr>
          </a:p>
        </p:txBody>
      </p:sp>
      <p:sp>
        <p:nvSpPr>
          <p:cNvPr id="17" name="TextBox 16"/>
          <p:cNvSpPr txBox="1"/>
          <p:nvPr/>
        </p:nvSpPr>
        <p:spPr>
          <a:xfrm>
            <a:off x="5775120" y="450975"/>
            <a:ext cx="6633547" cy="1015663"/>
          </a:xfrm>
          <a:prstGeom prst="rect">
            <a:avLst/>
          </a:prstGeom>
          <a:noFill/>
        </p:spPr>
        <p:txBody>
          <a:bodyPr wrap="none" rtlCol="0">
            <a:spAutoFit/>
          </a:bodyPr>
          <a:lstStyle/>
          <a:p>
            <a:pPr algn="ctr">
              <a:spcBef>
                <a:spcPts val="600"/>
              </a:spcBef>
              <a:spcAft>
                <a:spcPts val="600"/>
              </a:spcAft>
            </a:pPr>
            <a:r>
              <a:rPr lang="vi-VN" sz="2200" b="1" dirty="0" smtClean="0">
                <a:solidFill>
                  <a:srgbClr val="0070C0"/>
                </a:solidFill>
                <a:latin typeface="Arial" panose="020B0604020202020204" pitchFamily="34" charset="0"/>
                <a:cs typeface="Arial" panose="020B0604020202020204" pitchFamily="34" charset="0"/>
              </a:rPr>
              <a:t>TRƯỜNG ĐẠI HỌC TRÀ VINH</a:t>
            </a:r>
          </a:p>
          <a:p>
            <a:pPr algn="ctr">
              <a:spcBef>
                <a:spcPts val="600"/>
              </a:spcBef>
              <a:spcAft>
                <a:spcPts val="600"/>
              </a:spcAft>
            </a:pPr>
            <a:r>
              <a:rPr lang="vi-VN" sz="2800" b="1" dirty="0" smtClean="0">
                <a:solidFill>
                  <a:srgbClr val="0070C0"/>
                </a:solidFill>
                <a:latin typeface="Arial" panose="020B0604020202020204" pitchFamily="34" charset="0"/>
                <a:cs typeface="Arial" panose="020B0604020202020204" pitchFamily="34" charset="0"/>
              </a:rPr>
              <a:t>TRƯỜNG KỸ THUẬT VÀ CÔNG NGHỆ</a:t>
            </a:r>
            <a:endParaRPr lang="vi-VN" sz="2800" b="1" dirty="0">
              <a:solidFill>
                <a:srgbClr val="0070C0"/>
              </a:solidFill>
              <a:latin typeface="Arial" panose="020B0604020202020204" pitchFamily="34" charset="0"/>
              <a:cs typeface="Arial" panose="020B0604020202020204" pitchFamily="34" charset="0"/>
            </a:endParaRPr>
          </a:p>
        </p:txBody>
      </p:sp>
      <p:pic>
        <p:nvPicPr>
          <p:cNvPr id="21" name="Picture 20"/>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24652" y="0"/>
            <a:ext cx="2267749" cy="213236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0" y="266700"/>
            <a:ext cx="11391903" cy="1213922"/>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vi-VN" sz="6000" b="1" i="0" u="none" strike="noStrike" kern="1200" cap="none" spc="0" normalizeH="0" baseline="0" noProof="0" dirty="0" smtClean="0">
                <a:ln>
                  <a:noFill/>
                </a:ln>
                <a:solidFill>
                  <a:srgbClr val="0070C0"/>
                </a:solidFill>
                <a:effectLst/>
                <a:uLnTx/>
                <a:uFillTx/>
                <a:latin typeface="Arial" panose="020B0604020202020204" pitchFamily="34" charset="0"/>
                <a:ea typeface="Cabin Medium"/>
                <a:cs typeface="Arial" panose="020B0604020202020204" pitchFamily="34" charset="0"/>
                <a:sym typeface="Cabin Medium"/>
              </a:rPr>
              <a:t>KẾT QUẢ THỰC HIỆN</a:t>
            </a:r>
            <a:endParaRPr kumimoji="0" lang="en-US" sz="6000" b="1" i="0" u="none" strike="noStrike" kern="1200" cap="none" spc="0" normalizeH="0" baseline="0" noProof="0" dirty="0">
              <a:ln>
                <a:noFill/>
              </a:ln>
              <a:solidFill>
                <a:srgbClr val="0070C0"/>
              </a:solidFill>
              <a:effectLst/>
              <a:uLnTx/>
              <a:uFillTx/>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4343400" y="9444771"/>
            <a:ext cx="23820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ĐỒ ÁN TỐT NGHIỆP</a:t>
            </a:r>
            <a:endParaRPr kumimoji="0" lang="vi-VN"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7110215" y="9814103"/>
            <a:ext cx="761747" cy="369332"/>
          </a:xfrm>
          <a:prstGeom prst="rect">
            <a:avLst/>
          </a:prstGeom>
        </p:spPr>
        <p:txBody>
          <a:bodyPr wrap="none">
            <a:spAutoFit/>
          </a:bodyPr>
          <a:lstStyle/>
          <a:p>
            <a:pPr lvl="0"/>
            <a:r>
              <a:rPr lang="vi-VN" dirty="0" smtClean="0">
                <a:solidFill>
                  <a:prstClr val="black"/>
                </a:solidFill>
                <a:latin typeface="Arial" panose="020B0604020202020204" pitchFamily="34" charset="0"/>
                <a:cs typeface="Arial" panose="020B0604020202020204" pitchFamily="34" charset="0"/>
              </a:rPr>
              <a:t>10</a:t>
            </a:r>
            <a:r>
              <a:rPr kumimoji="0" lang="vi-VN"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r>
              <a:rPr lang="vi-VN" dirty="0">
                <a:cs typeface="Arial" panose="020B0604020202020204" pitchFamily="34" charset="0"/>
              </a:rPr>
              <a:t>15</a:t>
            </a: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246529" y="4622933"/>
            <a:ext cx="71609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Phân quyền công ty nhà cung cấp</a:t>
            </a:r>
            <a:endParaRPr kumimoji="0" lang="vi-VN" sz="3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pic>
        <p:nvPicPr>
          <p:cNvPr id="2" name="Picture 1"/>
          <p:cNvPicPr>
            <a:picLocks noChangeAspect="1"/>
          </p:cNvPicPr>
          <p:nvPr/>
        </p:nvPicPr>
        <p:blipFill>
          <a:blip r:embed="rId2"/>
          <a:stretch>
            <a:fillRect/>
          </a:stretch>
        </p:blipFill>
        <p:spPr>
          <a:xfrm>
            <a:off x="7407464" y="1597956"/>
            <a:ext cx="10535018" cy="7736544"/>
          </a:xfrm>
          <a:prstGeom prst="rect">
            <a:avLst/>
          </a:prstGeom>
        </p:spPr>
      </p:pic>
    </p:spTree>
    <p:extLst>
      <p:ext uri="{BB962C8B-B14F-4D97-AF65-F5344CB8AC3E}">
        <p14:creationId xmlns:p14="http://schemas.microsoft.com/office/powerpoint/2010/main" val="653834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0" y="342900"/>
            <a:ext cx="11391903" cy="1213922"/>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vi-VN" sz="6000" b="1" i="0" u="none" strike="noStrike" kern="1200" cap="none" spc="0" normalizeH="0" baseline="0" noProof="0" dirty="0" smtClean="0">
                <a:ln>
                  <a:noFill/>
                </a:ln>
                <a:solidFill>
                  <a:srgbClr val="0070C0"/>
                </a:solidFill>
                <a:effectLst/>
                <a:uLnTx/>
                <a:uFillTx/>
                <a:latin typeface="Arial" panose="020B0604020202020204" pitchFamily="34" charset="0"/>
                <a:ea typeface="Cabin Medium"/>
                <a:cs typeface="Arial" panose="020B0604020202020204" pitchFamily="34" charset="0"/>
                <a:sym typeface="Cabin Medium"/>
              </a:rPr>
              <a:t>KẾT QUẢ THỰC HIỆN</a:t>
            </a:r>
            <a:endParaRPr kumimoji="0" lang="en-US" sz="6000" b="1" i="0" u="none" strike="noStrike" kern="1200" cap="none" spc="0" normalizeH="0" baseline="0" noProof="0" dirty="0">
              <a:ln>
                <a:noFill/>
              </a:ln>
              <a:solidFill>
                <a:srgbClr val="0070C0"/>
              </a:solidFill>
              <a:effectLst/>
              <a:uLnTx/>
              <a:uFillTx/>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4343400" y="9444771"/>
            <a:ext cx="23820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ĐỒ ÁN TỐT NGHIỆP</a:t>
            </a:r>
            <a:endParaRPr kumimoji="0" lang="vi-VN"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7110215" y="9814103"/>
            <a:ext cx="744627" cy="369332"/>
          </a:xfrm>
          <a:prstGeom prst="rect">
            <a:avLst/>
          </a:prstGeom>
        </p:spPr>
        <p:txBody>
          <a:bodyPr wrap="none">
            <a:spAutoFit/>
          </a:bodyPr>
          <a:lstStyle/>
          <a:p>
            <a:pPr lvl="0"/>
            <a:r>
              <a:rPr lang="vi-VN" dirty="0" smtClean="0">
                <a:solidFill>
                  <a:prstClr val="black"/>
                </a:solidFill>
                <a:latin typeface="Arial" panose="020B0604020202020204" pitchFamily="34" charset="0"/>
                <a:cs typeface="Arial" panose="020B0604020202020204" pitchFamily="34" charset="0"/>
              </a:rPr>
              <a:t>11</a:t>
            </a:r>
            <a:r>
              <a:rPr kumimoji="0" lang="vi-VN"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r>
              <a:rPr lang="vi-VN" dirty="0">
                <a:cs typeface="Arial" panose="020B0604020202020204" pitchFamily="34" charset="0"/>
              </a:rPr>
              <a:t>15</a:t>
            </a: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235172" y="4645600"/>
            <a:ext cx="65197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Phân quyền Công ty giao hàng</a:t>
            </a:r>
            <a:endParaRPr kumimoji="0" lang="vi-VN" sz="3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745941" y="1871967"/>
            <a:ext cx="11237260" cy="7310133"/>
          </a:xfrm>
          <a:prstGeom prst="rect">
            <a:avLst/>
          </a:prstGeom>
        </p:spPr>
      </p:pic>
    </p:spTree>
    <p:extLst>
      <p:ext uri="{BB962C8B-B14F-4D97-AF65-F5344CB8AC3E}">
        <p14:creationId xmlns:p14="http://schemas.microsoft.com/office/powerpoint/2010/main" val="4009376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0" y="571500"/>
            <a:ext cx="11391903" cy="1213922"/>
          </a:xfrm>
          <a:prstGeom prst="rect">
            <a:avLst/>
          </a:prstGeom>
        </p:spPr>
        <p:txBody>
          <a:bodyPr wrap="square" lIns="0" tIns="0" rIns="0" bIns="0" rtlCol="0" anchor="t">
            <a:spAutoFit/>
          </a:bodyPr>
          <a:lstStyle/>
          <a:p>
            <a:pPr marL="0" marR="0" lvl="0" indent="0" algn="l" defTabSz="914400" rtl="0" eaLnBrk="1" fontAlgn="auto" latinLnBrk="0" hangingPunct="1">
              <a:lnSpc>
                <a:spcPts val="10800"/>
              </a:lnSpc>
              <a:spcBef>
                <a:spcPct val="0"/>
              </a:spcBef>
              <a:spcAft>
                <a:spcPts val="0"/>
              </a:spcAft>
              <a:buClrTx/>
              <a:buSzTx/>
              <a:buFontTx/>
              <a:buNone/>
              <a:tabLst/>
              <a:defRPr/>
            </a:pPr>
            <a:r>
              <a:rPr kumimoji="0" lang="vi-VN" sz="6000" b="1" i="0" u="none" strike="noStrike" kern="1200" cap="none" spc="0" normalizeH="0" baseline="0" noProof="0" dirty="0" smtClean="0">
                <a:ln>
                  <a:noFill/>
                </a:ln>
                <a:solidFill>
                  <a:srgbClr val="0070C0"/>
                </a:solidFill>
                <a:effectLst/>
                <a:uLnTx/>
                <a:uFillTx/>
                <a:latin typeface="Arial" panose="020B0604020202020204" pitchFamily="34" charset="0"/>
                <a:ea typeface="Cabin Medium"/>
                <a:cs typeface="Arial" panose="020B0604020202020204" pitchFamily="34" charset="0"/>
                <a:sym typeface="Cabin Medium"/>
              </a:rPr>
              <a:t>KẾT QUẢ THỰC HIỆN</a:t>
            </a:r>
            <a:endParaRPr kumimoji="0" lang="en-US" sz="6000" b="1" i="0" u="none" strike="noStrike" kern="1200" cap="none" spc="0" normalizeH="0" baseline="0" noProof="0" dirty="0">
              <a:ln>
                <a:noFill/>
              </a:ln>
              <a:solidFill>
                <a:srgbClr val="0070C0"/>
              </a:solidFill>
              <a:effectLst/>
              <a:uLnTx/>
              <a:uFillTx/>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4343400" y="9444771"/>
            <a:ext cx="23820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0" i="0" u="none" strike="noStrike" kern="120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ĐỒ ÁN TỐT NGHIỆP</a:t>
            </a:r>
            <a:endParaRPr kumimoji="0" lang="vi-VN" sz="1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14" name="Rectangle 13"/>
          <p:cNvSpPr/>
          <p:nvPr/>
        </p:nvSpPr>
        <p:spPr>
          <a:xfrm>
            <a:off x="17110215" y="9814103"/>
            <a:ext cx="761747" cy="369332"/>
          </a:xfrm>
          <a:prstGeom prst="rect">
            <a:avLst/>
          </a:prstGeom>
        </p:spPr>
        <p:txBody>
          <a:bodyPr wrap="none">
            <a:spAutoFit/>
          </a:bodyPr>
          <a:lstStyle/>
          <a:p>
            <a:pPr lvl="0"/>
            <a:r>
              <a:rPr lang="vi-VN" dirty="0" smtClean="0">
                <a:solidFill>
                  <a:prstClr val="black"/>
                </a:solidFill>
                <a:latin typeface="Arial" panose="020B0604020202020204" pitchFamily="34" charset="0"/>
                <a:cs typeface="Arial" panose="020B0604020202020204" pitchFamily="34" charset="0"/>
              </a:rPr>
              <a:t>12</a:t>
            </a:r>
            <a:r>
              <a:rPr kumimoji="0" lang="vi-VN"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r>
              <a:rPr lang="vi-VN" dirty="0">
                <a:cs typeface="Arial" panose="020B0604020202020204" pitchFamily="34" charset="0"/>
              </a:rPr>
              <a:t>15</a:t>
            </a: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1724734" y="4684969"/>
            <a:ext cx="52373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600" b="0" i="0" u="none" strike="noStrike" kern="1200" cap="none" spc="0" normalizeH="0" baseline="0" noProof="0" dirty="0" smtClean="0">
                <a:ln>
                  <a:noFill/>
                </a:ln>
                <a:solidFill>
                  <a:srgbClr val="0070C0"/>
                </a:solidFill>
                <a:effectLst/>
                <a:uLnTx/>
                <a:uFillTx/>
                <a:latin typeface="Arial" panose="020B0604020202020204" pitchFamily="34" charset="0"/>
                <a:ea typeface="+mn-ea"/>
                <a:cs typeface="Arial" panose="020B0604020202020204" pitchFamily="34" charset="0"/>
              </a:rPr>
              <a:t>Phân quyền Khách hàng</a:t>
            </a:r>
            <a:endParaRPr kumimoji="0" lang="vi-VN" sz="36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9144000" y="571500"/>
            <a:ext cx="5562600" cy="8873271"/>
          </a:xfrm>
          <a:prstGeom prst="rect">
            <a:avLst/>
          </a:prstGeom>
        </p:spPr>
      </p:pic>
    </p:spTree>
    <p:extLst>
      <p:ext uri="{BB962C8B-B14F-4D97-AF65-F5344CB8AC3E}">
        <p14:creationId xmlns:p14="http://schemas.microsoft.com/office/powerpoint/2010/main" val="3837639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5" name="TextBox 5"/>
          <p:cNvSpPr txBox="1"/>
          <p:nvPr/>
        </p:nvSpPr>
        <p:spPr>
          <a:xfrm>
            <a:off x="1600200" y="282932"/>
            <a:ext cx="5769052" cy="1213922"/>
          </a:xfrm>
          <a:prstGeom prst="rect">
            <a:avLst/>
          </a:prstGeom>
        </p:spPr>
        <p:txBody>
          <a:bodyPr lIns="0" tIns="0" rIns="0" bIns="0" rtlCol="0" anchor="t">
            <a:spAutoFit/>
          </a:bodyPr>
          <a:lstStyle/>
          <a:p>
            <a:pPr algn="l">
              <a:lnSpc>
                <a:spcPts val="10800"/>
              </a:lnSpc>
              <a:spcBef>
                <a:spcPct val="0"/>
              </a:spcBef>
            </a:pP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KẾT LUẬN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graphicFrame>
        <p:nvGraphicFramePr>
          <p:cNvPr id="9" name="Table 4"/>
          <p:cNvGraphicFramePr>
            <a:graphicFrameLocks noGrp="1"/>
          </p:cNvGraphicFramePr>
          <p:nvPr>
            <p:extLst>
              <p:ext uri="{D42A27DB-BD31-4B8C-83A1-F6EECF244321}">
                <p14:modId xmlns:p14="http://schemas.microsoft.com/office/powerpoint/2010/main" val="2016923737"/>
              </p:ext>
            </p:extLst>
          </p:nvPr>
        </p:nvGraphicFramePr>
        <p:xfrm>
          <a:off x="3086097" y="1562100"/>
          <a:ext cx="12153903" cy="7848600"/>
        </p:xfrm>
        <a:graphic>
          <a:graphicData uri="http://schemas.openxmlformats.org/drawingml/2006/table">
            <a:tbl>
              <a:tblPr/>
              <a:tblGrid>
                <a:gridCol w="4051301">
                  <a:extLst>
                    <a:ext uri="{9D8B030D-6E8A-4147-A177-3AD203B41FA5}">
                      <a16:colId xmlns:a16="http://schemas.microsoft.com/office/drawing/2014/main" val="20000"/>
                    </a:ext>
                  </a:extLst>
                </a:gridCol>
                <a:gridCol w="4051301">
                  <a:extLst>
                    <a:ext uri="{9D8B030D-6E8A-4147-A177-3AD203B41FA5}">
                      <a16:colId xmlns:a16="http://schemas.microsoft.com/office/drawing/2014/main" val="20001"/>
                    </a:ext>
                  </a:extLst>
                </a:gridCol>
                <a:gridCol w="4051301">
                  <a:extLst>
                    <a:ext uri="{9D8B030D-6E8A-4147-A177-3AD203B41FA5}">
                      <a16:colId xmlns:a16="http://schemas.microsoft.com/office/drawing/2014/main" val="492672003"/>
                    </a:ext>
                  </a:extLst>
                </a:gridCol>
              </a:tblGrid>
              <a:tr h="5867400">
                <a:tc>
                  <a:txBody>
                    <a:bodyPr/>
                    <a:lstStyle/>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TÍCH LŨY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KIẾN THỨC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VÀ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KINH NGHIỆM</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VỀ</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QUY TRÌNH</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THIẾT KẾ</a:t>
                      </a:r>
                    </a:p>
                    <a:p>
                      <a:pPr marL="0" lvl="0" indent="0" algn="ctr">
                        <a:lnSpc>
                          <a:spcPts val="4458"/>
                        </a:lnSpc>
                        <a:spcBef>
                          <a:spcPct val="0"/>
                        </a:spcBef>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HỆ THỐNG</a:t>
                      </a:r>
                    </a:p>
                    <a:p>
                      <a:pPr algn="ctr">
                        <a:lnSpc>
                          <a:spcPts val="4200"/>
                        </a:lnSpc>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XÂY DỰNG THÀNH CÔNG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HỆ THỐNG </a:t>
                      </a:r>
                    </a:p>
                    <a:p>
                      <a:pPr algn="ctr">
                        <a:lnSpc>
                          <a:spcPts val="4458"/>
                        </a:lnSpc>
                      </a:pPr>
                      <a:r>
                        <a:rPr lang="vi-VN" sz="2800" dirty="0" smtClean="0">
                          <a:solidFill>
                            <a:schemeClr val="tx1"/>
                          </a:solidFill>
                          <a:latin typeface="Arial" panose="020B0604020202020204" pitchFamily="34" charset="0"/>
                          <a:ea typeface="Computer Says No"/>
                          <a:cs typeface="Arial" panose="020B0604020202020204" pitchFamily="34" charset="0"/>
                          <a:sym typeface="Computer Says No"/>
                        </a:rPr>
                        <a:t>QUẢN LÝ CHUỖI</a:t>
                      </a:r>
                    </a:p>
                    <a:p>
                      <a:pPr algn="ctr">
                        <a:lnSpc>
                          <a:spcPts val="4458"/>
                        </a:lnSpc>
                      </a:pPr>
                      <a:r>
                        <a:rPr lang="vi-VN" sz="2800" dirty="0" smtClean="0">
                          <a:solidFill>
                            <a:schemeClr val="tx1"/>
                          </a:solidFill>
                          <a:latin typeface="Arial" panose="020B0604020202020204" pitchFamily="34" charset="0"/>
                          <a:ea typeface="Computer Says No"/>
                          <a:cs typeface="Arial" panose="020B0604020202020204" pitchFamily="34" charset="0"/>
                          <a:sym typeface="Computer Says No"/>
                        </a:rPr>
                        <a:t>CUNG ỨNG </a:t>
                      </a: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VỚI</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ĐẦY ĐỦ</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CÁC MỤC TIÊU</a:t>
                      </a:r>
                    </a:p>
                    <a:p>
                      <a:pPr marL="0" lvl="0" indent="0" algn="ctr">
                        <a:lnSpc>
                          <a:spcPts val="4458"/>
                        </a:lnSpc>
                        <a:spcBef>
                          <a:spcPct val="0"/>
                        </a:spcBef>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BAN ĐẦU</a:t>
                      </a:r>
                    </a:p>
                    <a:p>
                      <a:pPr algn="ctr">
                        <a:lnSpc>
                          <a:spcPts val="4200"/>
                        </a:lnSpc>
                      </a:pPr>
                      <a:endParaRPr lang="en-US" sz="2300" dirty="0">
                        <a:solidFill>
                          <a:srgbClr val="000000"/>
                        </a:solidFill>
                        <a:latin typeface="Cabin"/>
                        <a:ea typeface="Cabin"/>
                        <a:cs typeface="Cabin"/>
                        <a:sym typeface="Cabin"/>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tc>
                  <a:txBody>
                    <a:bodyPr/>
                    <a:lstStyle/>
                    <a:p>
                      <a:pPr algn="ctr">
                        <a:lnSpc>
                          <a:spcPts val="4200"/>
                        </a:lnSpc>
                        <a:defRPr/>
                      </a:pPr>
                      <a:r>
                        <a:rPr lang="vi-VN" sz="2800" dirty="0" smtClean="0"/>
                        <a:t>HỆ THỐNG QUẢN LÝ CHUỖI CUNG ỨNG NGÀNH THỜI TRANG ĐƯỢC XÂY DỰNG KHÔNG CHỈ ĐÁP ỨNG CÁC YÊU CẦU NGHIỆP VỤ CƠ BẢN MÀ CÒN THỂ HIỆN TÍNH THỰC TIỄN CAO TRONG VIỆC HỖ TRỢ DOANH NGHIỆP NÂNG CAO NĂNG LỰC QUẢN LÝ NỘI BỘ.</a:t>
                      </a:r>
                      <a:endParaRPr lang="en-US" sz="2800" dirty="0" smtClean="0">
                        <a:latin typeface="Arial" panose="020B0604020202020204" pitchFamily="34" charset="0"/>
                        <a:cs typeface="Arial" panose="020B0604020202020204" pitchFamily="3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
        <p:nvSpPr>
          <p:cNvPr id="10"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1" name="TextBox 10"/>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6" name="Rectangle 5"/>
          <p:cNvSpPr/>
          <p:nvPr/>
        </p:nvSpPr>
        <p:spPr>
          <a:xfrm>
            <a:off x="17110215" y="9814103"/>
            <a:ext cx="761747" cy="369332"/>
          </a:xfrm>
          <a:prstGeom prst="rect">
            <a:avLst/>
          </a:prstGeom>
        </p:spPr>
        <p:txBody>
          <a:bodyPr wrap="none">
            <a:spAutoFit/>
          </a:bodyPr>
          <a:lstStyle/>
          <a:p>
            <a:r>
              <a:rPr lang="vi-VN" dirty="0">
                <a:cs typeface="Arial" panose="020B0604020202020204" pitchFamily="34" charset="0"/>
              </a:rPr>
              <a:t>13/15</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58" name="TextBox 57"/>
          <p:cNvSpPr txBox="1"/>
          <p:nvPr/>
        </p:nvSpPr>
        <p:spPr>
          <a:xfrm>
            <a:off x="857030" y="1038538"/>
            <a:ext cx="7971478" cy="1015663"/>
          </a:xfrm>
          <a:prstGeom prst="rect">
            <a:avLst/>
          </a:prstGeom>
          <a:noFill/>
        </p:spPr>
        <p:txBody>
          <a:bodyPr wrap="none" rtlCol="0">
            <a:spAutoFit/>
          </a:bodyPr>
          <a:lstStyle/>
          <a:p>
            <a:r>
              <a:rPr lang="vi-VN" sz="6000" b="1" dirty="0" smtClean="0">
                <a:solidFill>
                  <a:srgbClr val="0070C0"/>
                </a:solidFill>
                <a:latin typeface="Arial" panose="020B0604020202020204" pitchFamily="34" charset="0"/>
                <a:cs typeface="Arial" panose="020B0604020202020204" pitchFamily="34" charset="0"/>
              </a:rPr>
              <a:t>HƯỚNG PHÁT TRIỂN</a:t>
            </a:r>
            <a:endParaRPr lang="vi-VN" sz="6000" b="1" dirty="0">
              <a:solidFill>
                <a:srgbClr val="0070C0"/>
              </a:solidFill>
              <a:latin typeface="Arial" panose="020B0604020202020204" pitchFamily="34" charset="0"/>
              <a:cs typeface="Arial" panose="020B0604020202020204" pitchFamily="34" charset="0"/>
            </a:endParaRPr>
          </a:p>
        </p:txBody>
      </p:sp>
      <p:sp>
        <p:nvSpPr>
          <p:cNvPr id="59" name="Dodecagon 58"/>
          <p:cNvSpPr/>
          <p:nvPr/>
        </p:nvSpPr>
        <p:spPr>
          <a:xfrm>
            <a:off x="3666231" y="3062520"/>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Arial" panose="020B0604020202020204" pitchFamily="34" charset="0"/>
                <a:cs typeface="Arial" panose="020B0604020202020204" pitchFamily="34" charset="0"/>
              </a:rPr>
              <a:t>1</a:t>
            </a:r>
            <a:endParaRPr lang="vi-VN" sz="2800" dirty="0">
              <a:latin typeface="Arial" panose="020B0604020202020204" pitchFamily="34" charset="0"/>
              <a:cs typeface="Arial" panose="020B0604020202020204" pitchFamily="34" charset="0"/>
            </a:endParaRPr>
          </a:p>
        </p:txBody>
      </p:sp>
      <p:sp>
        <p:nvSpPr>
          <p:cNvPr id="60"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61" name="TextBox 60"/>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62" name="Dodecagon 61"/>
          <p:cNvSpPr/>
          <p:nvPr/>
        </p:nvSpPr>
        <p:spPr>
          <a:xfrm>
            <a:off x="3666231" y="4536215"/>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Arial" panose="020B0604020202020204" pitchFamily="34" charset="0"/>
                <a:cs typeface="Arial" panose="020B0604020202020204" pitchFamily="34" charset="0"/>
              </a:rPr>
              <a:t>2</a:t>
            </a:r>
            <a:endParaRPr lang="vi-VN" sz="2800" dirty="0">
              <a:latin typeface="Arial" panose="020B0604020202020204" pitchFamily="34" charset="0"/>
              <a:cs typeface="Arial" panose="020B0604020202020204" pitchFamily="34" charset="0"/>
            </a:endParaRPr>
          </a:p>
        </p:txBody>
      </p:sp>
      <p:sp>
        <p:nvSpPr>
          <p:cNvPr id="63" name="Dodecagon 62"/>
          <p:cNvSpPr/>
          <p:nvPr/>
        </p:nvSpPr>
        <p:spPr>
          <a:xfrm>
            <a:off x="3657600" y="6009910"/>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Arial" panose="020B0604020202020204" pitchFamily="34" charset="0"/>
                <a:cs typeface="Arial" panose="020B0604020202020204" pitchFamily="34" charset="0"/>
              </a:rPr>
              <a:t>3</a:t>
            </a:r>
            <a:endParaRPr lang="vi-VN" sz="2800" dirty="0">
              <a:latin typeface="Arial" panose="020B0604020202020204" pitchFamily="34" charset="0"/>
              <a:cs typeface="Arial" panose="020B0604020202020204" pitchFamily="34" charset="0"/>
            </a:endParaRPr>
          </a:p>
        </p:txBody>
      </p:sp>
      <p:sp>
        <p:nvSpPr>
          <p:cNvPr id="64" name="Dodecagon 63"/>
          <p:cNvSpPr/>
          <p:nvPr/>
        </p:nvSpPr>
        <p:spPr>
          <a:xfrm>
            <a:off x="3666231" y="7498976"/>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Arial" panose="020B0604020202020204" pitchFamily="34" charset="0"/>
                <a:cs typeface="Arial" panose="020B0604020202020204" pitchFamily="34" charset="0"/>
              </a:rPr>
              <a:t>4</a:t>
            </a:r>
            <a:endParaRPr lang="vi-VN" sz="2800" dirty="0">
              <a:latin typeface="Arial" panose="020B0604020202020204" pitchFamily="34" charset="0"/>
              <a:cs typeface="Arial" panose="020B0604020202020204" pitchFamily="34" charset="0"/>
            </a:endParaRPr>
          </a:p>
        </p:txBody>
      </p:sp>
      <p:sp>
        <p:nvSpPr>
          <p:cNvPr id="65" name="TextBox 64"/>
          <p:cNvSpPr txBox="1"/>
          <p:nvPr/>
        </p:nvSpPr>
        <p:spPr>
          <a:xfrm>
            <a:off x="4707631" y="2928366"/>
            <a:ext cx="9921306"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Dự </a:t>
            </a:r>
            <a:r>
              <a:rPr lang="vi-VN" sz="2800" dirty="0" smtClean="0">
                <a:latin typeface="Arial" panose="020B0604020202020204" pitchFamily="34" charset="0"/>
                <a:cs typeface="Arial" panose="020B0604020202020204" pitchFamily="34" charset="0"/>
              </a:rPr>
              <a:t>báo </a:t>
            </a:r>
            <a:r>
              <a:rPr lang="vi-VN" sz="2800" dirty="0">
                <a:latin typeface="Arial" panose="020B0604020202020204" pitchFamily="34" charset="0"/>
                <a:cs typeface="Arial" panose="020B0604020202020204" pitchFamily="34" charset="0"/>
              </a:rPr>
              <a:t>nhu cầu từ dữ liệu bán hàng và xu hướng tiêu dùng, </a:t>
            </a:r>
            <a:endParaRPr lang="vi-VN" sz="2800" dirty="0" smtClean="0">
              <a:latin typeface="Arial" panose="020B0604020202020204" pitchFamily="34" charset="0"/>
              <a:cs typeface="Arial" panose="020B0604020202020204" pitchFamily="34" charset="0"/>
            </a:endParaRPr>
          </a:p>
          <a:p>
            <a:pPr algn="just"/>
            <a:r>
              <a:rPr lang="vi-VN" sz="2800" dirty="0" smtClean="0">
                <a:latin typeface="Arial" panose="020B0604020202020204" pitchFamily="34" charset="0"/>
                <a:cs typeface="Arial" panose="020B0604020202020204" pitchFamily="34" charset="0"/>
              </a:rPr>
              <a:t>hỗ </a:t>
            </a:r>
            <a:r>
              <a:rPr lang="vi-VN" sz="2800" dirty="0">
                <a:latin typeface="Arial" panose="020B0604020202020204" pitchFamily="34" charset="0"/>
                <a:cs typeface="Arial" panose="020B0604020202020204" pitchFamily="34" charset="0"/>
              </a:rPr>
              <a:t>trợ lập kế hoạch nhập hàng và sản xuất.</a:t>
            </a:r>
          </a:p>
        </p:txBody>
      </p:sp>
      <p:sp>
        <p:nvSpPr>
          <p:cNvPr id="66" name="TextBox 65"/>
          <p:cNvSpPr txBox="1"/>
          <p:nvPr/>
        </p:nvSpPr>
        <p:spPr>
          <a:xfrm>
            <a:off x="4707631" y="4421452"/>
            <a:ext cx="10156948"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Phát triển cảnh báo tồn kho thấp và gợi ý đặt hàng lại tự động</a:t>
            </a:r>
            <a:r>
              <a:rPr lang="vi-VN" sz="2800" dirty="0" smtClean="0">
                <a:latin typeface="Arial" panose="020B0604020202020204" pitchFamily="34" charset="0"/>
                <a:cs typeface="Arial" panose="020B0604020202020204" pitchFamily="34" charset="0"/>
              </a:rPr>
              <a:t>,</a:t>
            </a:r>
          </a:p>
          <a:p>
            <a:pPr algn="just"/>
            <a:r>
              <a:rPr lang="vi-VN" sz="2800" dirty="0" smtClean="0">
                <a:latin typeface="Arial" panose="020B0604020202020204" pitchFamily="34" charset="0"/>
                <a:cs typeface="Arial" panose="020B0604020202020204" pitchFamily="34" charset="0"/>
              </a:rPr>
              <a:t>giúp </a:t>
            </a:r>
            <a:r>
              <a:rPr lang="vi-VN" sz="2800" dirty="0">
                <a:latin typeface="Arial" panose="020B0604020202020204" pitchFamily="34" charset="0"/>
                <a:cs typeface="Arial" panose="020B0604020202020204" pitchFamily="34" charset="0"/>
              </a:rPr>
              <a:t>quản lý </a:t>
            </a:r>
            <a:r>
              <a:rPr lang="vi-VN" sz="2800" dirty="0" smtClean="0">
                <a:latin typeface="Arial" panose="020B0604020202020204" pitchFamily="34" charset="0"/>
                <a:cs typeface="Arial" panose="020B0604020202020204" pitchFamily="34" charset="0"/>
              </a:rPr>
              <a:t>kho chủ động hơn.</a:t>
            </a:r>
            <a:endParaRPr lang="vi-VN" sz="2800" dirty="0">
              <a:latin typeface="Arial" panose="020B0604020202020204" pitchFamily="34" charset="0"/>
              <a:cs typeface="Arial" panose="020B0604020202020204" pitchFamily="34" charset="0"/>
            </a:endParaRPr>
          </a:p>
        </p:txBody>
      </p:sp>
      <p:sp>
        <p:nvSpPr>
          <p:cNvPr id="67" name="TextBox 66"/>
          <p:cNvSpPr txBox="1"/>
          <p:nvPr/>
        </p:nvSpPr>
        <p:spPr>
          <a:xfrm>
            <a:off x="4707631" y="5875756"/>
            <a:ext cx="9896684"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Tích hợp AI để phân tích dữ liệu, tối ưu phân phối, chọn nhà </a:t>
            </a:r>
            <a:endParaRPr lang="vi-VN" sz="2800" dirty="0" smtClean="0">
              <a:latin typeface="Arial" panose="020B0604020202020204" pitchFamily="34" charset="0"/>
              <a:cs typeface="Arial" panose="020B0604020202020204" pitchFamily="34" charset="0"/>
            </a:endParaRPr>
          </a:p>
          <a:p>
            <a:pPr algn="just"/>
            <a:r>
              <a:rPr lang="vi-VN" sz="2800" dirty="0" smtClean="0">
                <a:latin typeface="Arial" panose="020B0604020202020204" pitchFamily="34" charset="0"/>
                <a:cs typeface="Arial" panose="020B0604020202020204" pitchFamily="34" charset="0"/>
              </a:rPr>
              <a:t>cung </a:t>
            </a:r>
            <a:r>
              <a:rPr lang="vi-VN" sz="2800" dirty="0">
                <a:latin typeface="Arial" panose="020B0604020202020204" pitchFamily="34" charset="0"/>
                <a:cs typeface="Arial" panose="020B0604020202020204" pitchFamily="34" charset="0"/>
              </a:rPr>
              <a:t>cấp và dự báo hiệu suất sản xuất</a:t>
            </a:r>
            <a:r>
              <a:rPr lang="vi-VN" sz="2800" dirty="0" smtClean="0">
                <a:latin typeface="Arial" panose="020B0604020202020204" pitchFamily="34" charset="0"/>
                <a:cs typeface="Arial" panose="020B0604020202020204" pitchFamily="34" charset="0"/>
              </a:rPr>
              <a:t>.</a:t>
            </a:r>
            <a:endParaRPr lang="vi-VN" sz="2800" dirty="0">
              <a:latin typeface="Arial" panose="020B0604020202020204" pitchFamily="34" charset="0"/>
              <a:cs typeface="Arial" panose="020B0604020202020204" pitchFamily="34" charset="0"/>
            </a:endParaRPr>
          </a:p>
        </p:txBody>
      </p:sp>
      <p:sp>
        <p:nvSpPr>
          <p:cNvPr id="68" name="TextBox 67"/>
          <p:cNvSpPr txBox="1"/>
          <p:nvPr/>
        </p:nvSpPr>
        <p:spPr>
          <a:xfrm>
            <a:off x="4707631" y="7237393"/>
            <a:ext cx="10714793"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Nâng cấp báo cáo với biểu đồ chi tiết, hỗ trợ nhà quản lý đánh </a:t>
            </a:r>
            <a:r>
              <a:rPr lang="vi-VN" sz="2800" dirty="0" smtClean="0">
                <a:latin typeface="Arial" panose="020B0604020202020204" pitchFamily="34" charset="0"/>
                <a:cs typeface="Arial" panose="020B0604020202020204" pitchFamily="34" charset="0"/>
              </a:rPr>
              <a:t>giá</a:t>
            </a:r>
          </a:p>
          <a:p>
            <a:pPr algn="just"/>
            <a:r>
              <a:rPr lang="vi-VN" sz="2800" dirty="0" smtClean="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và ra quyết định hiệu </a:t>
            </a:r>
            <a:r>
              <a:rPr lang="vi-VN" sz="2800" dirty="0" smtClean="0">
                <a:latin typeface="Arial" panose="020B0604020202020204" pitchFamily="34" charset="0"/>
                <a:cs typeface="Arial" panose="020B0604020202020204" pitchFamily="34" charset="0"/>
              </a:rPr>
              <a:t>quả.</a:t>
            </a:r>
            <a:endParaRPr lang="vi-VN" sz="2800" dirty="0">
              <a:latin typeface="Arial" panose="020B0604020202020204" pitchFamily="34" charset="0"/>
              <a:cs typeface="Arial" panose="020B0604020202020204" pitchFamily="34" charset="0"/>
            </a:endParaRPr>
          </a:p>
        </p:txBody>
      </p:sp>
      <p:sp>
        <p:nvSpPr>
          <p:cNvPr id="13" name="Rectangle 12"/>
          <p:cNvSpPr/>
          <p:nvPr/>
        </p:nvSpPr>
        <p:spPr>
          <a:xfrm>
            <a:off x="17110215" y="9814103"/>
            <a:ext cx="761747" cy="369332"/>
          </a:xfrm>
          <a:prstGeom prst="rect">
            <a:avLst/>
          </a:prstGeom>
        </p:spPr>
        <p:txBody>
          <a:bodyPr wrap="none">
            <a:spAutoFit/>
          </a:bodyPr>
          <a:lstStyle/>
          <a:p>
            <a:r>
              <a:rPr lang="vi-VN" dirty="0" smtClean="0">
                <a:cs typeface="Arial" panose="020B0604020202020204" pitchFamily="34" charset="0"/>
              </a:rPr>
              <a:t>14/15</a:t>
            </a:r>
            <a:endParaRPr lang="vi-VN"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3" name="Group 3"/>
          <p:cNvGrpSpPr/>
          <p:nvPr/>
        </p:nvGrpSpPr>
        <p:grpSpPr>
          <a:xfrm>
            <a:off x="1480133" y="3376619"/>
            <a:ext cx="15327733" cy="3558019"/>
            <a:chOff x="0" y="-9525"/>
            <a:chExt cx="20436977" cy="4744027"/>
          </a:xfrm>
        </p:grpSpPr>
        <p:sp>
          <p:nvSpPr>
            <p:cNvPr id="4" name="TextBox 4"/>
            <p:cNvSpPr txBox="1"/>
            <p:nvPr/>
          </p:nvSpPr>
          <p:spPr>
            <a:xfrm>
              <a:off x="0" y="-9525"/>
              <a:ext cx="12839028" cy="1846661"/>
            </a:xfrm>
            <a:prstGeom prst="rect">
              <a:avLst/>
            </a:prstGeom>
          </p:spPr>
          <p:txBody>
            <a:bodyPr lIns="0" tIns="0" rIns="0" bIns="0" rtlCol="0" anchor="t">
              <a:spAutoFit/>
            </a:bodyPr>
            <a:lstStyle/>
            <a:p>
              <a:pPr marL="0" lvl="0" indent="0" algn="l">
                <a:lnSpc>
                  <a:spcPts val="10800"/>
                </a:lnSpc>
                <a:spcBef>
                  <a:spcPct val="0"/>
                </a:spcBef>
              </a:pP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PHIÊN HỎI &amp; ĐÁP</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5" name="TextBox 5"/>
            <p:cNvSpPr txBox="1"/>
            <p:nvPr/>
          </p:nvSpPr>
          <p:spPr>
            <a:xfrm>
              <a:off x="0" y="4016357"/>
              <a:ext cx="12839028" cy="718145"/>
            </a:xfrm>
            <a:prstGeom prst="rect">
              <a:avLst/>
            </a:prstGeom>
          </p:spPr>
          <p:txBody>
            <a:bodyPr lIns="0" tIns="0" rIns="0" bIns="0" rtlCol="0" anchor="t">
              <a:spAutoFit/>
            </a:bodyPr>
            <a:lstStyle/>
            <a:p>
              <a:pPr algn="l">
                <a:lnSpc>
                  <a:spcPts val="4200"/>
                </a:lnSpc>
              </a:pPr>
              <a:r>
                <a:rPr lang="vi-VN" sz="3000" dirty="0" smtClean="0">
                  <a:solidFill>
                    <a:srgbClr val="0070C0"/>
                  </a:solidFill>
                  <a:latin typeface="Cabin"/>
                  <a:ea typeface="Cabin"/>
                  <a:cs typeface="Cabin"/>
                  <a:sym typeface="Cabin"/>
                </a:rPr>
                <a:t>CẢM ƠN QUÝ THẦY/CÔ VÀ CÁC BẠN ĐÃ LẮNG NGHE!</a:t>
              </a:r>
              <a:endParaRPr lang="en-US" sz="3000" dirty="0">
                <a:solidFill>
                  <a:srgbClr val="0070C0"/>
                </a:solidFill>
                <a:latin typeface="Cabin"/>
                <a:ea typeface="Cabin"/>
                <a:cs typeface="Cabin"/>
                <a:sym typeface="Cabin"/>
              </a:endParaRPr>
            </a:p>
          </p:txBody>
        </p:sp>
        <p:sp>
          <p:nvSpPr>
            <p:cNvPr id="6" name="AutoShape 6"/>
            <p:cNvSpPr/>
            <p:nvPr/>
          </p:nvSpPr>
          <p:spPr>
            <a:xfrm rot="1068">
              <a:off x="1" y="2949565"/>
              <a:ext cx="20436976" cy="0"/>
            </a:xfrm>
            <a:prstGeom prst="line">
              <a:avLst/>
            </a:prstGeom>
            <a:ln w="12700" cap="flat">
              <a:solidFill>
                <a:srgbClr val="0070C0"/>
              </a:solidFill>
              <a:prstDash val="solid"/>
              <a:headEnd type="none" w="sm" len="sm"/>
              <a:tailEnd type="none" w="sm" len="sm"/>
            </a:ln>
          </p:spPr>
        </p:sp>
      </p:grpSp>
      <p:sp>
        <p:nvSpPr>
          <p:cNvPr id="7" name="Rectangle 6"/>
          <p:cNvSpPr/>
          <p:nvPr/>
        </p:nvSpPr>
        <p:spPr>
          <a:xfrm>
            <a:off x="17110215" y="9814103"/>
            <a:ext cx="761747" cy="369332"/>
          </a:xfrm>
          <a:prstGeom prst="rect">
            <a:avLst/>
          </a:prstGeom>
        </p:spPr>
        <p:txBody>
          <a:bodyPr wrap="none">
            <a:spAutoFit/>
          </a:bodyPr>
          <a:lstStyle/>
          <a:p>
            <a:r>
              <a:rPr lang="vi-VN" dirty="0" smtClean="0">
                <a:cs typeface="Arial" panose="020B0604020202020204" pitchFamily="34" charset="0"/>
              </a:rPr>
              <a:t>15/15</a:t>
            </a:r>
            <a:endParaRPr lang="vi-VN" dirty="0">
              <a:cs typeface="Arial" panose="020B0604020202020204" pitchFamily="34" charset="0"/>
            </a:endParaRPr>
          </a:p>
        </p:txBody>
      </p:sp>
      <p:sp>
        <p:nvSpPr>
          <p:cNvPr id="8"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9" name="TextBox 8"/>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7" name="Group 7"/>
          <p:cNvGrpSpPr/>
          <p:nvPr/>
        </p:nvGrpSpPr>
        <p:grpSpPr>
          <a:xfrm>
            <a:off x="1409572" y="4458051"/>
            <a:ext cx="7429627" cy="3385067"/>
            <a:chOff x="-1" y="-66675"/>
            <a:chExt cx="9906169" cy="4513420"/>
          </a:xfrm>
        </p:grpSpPr>
        <p:sp>
          <p:nvSpPr>
            <p:cNvPr id="8" name="TextBox 8"/>
            <p:cNvSpPr txBox="1"/>
            <p:nvPr/>
          </p:nvSpPr>
          <p:spPr>
            <a:xfrm>
              <a:off x="0" y="-66675"/>
              <a:ext cx="9323880" cy="718145"/>
            </a:xfrm>
            <a:prstGeom prst="rect">
              <a:avLst/>
            </a:prstGeom>
          </p:spPr>
          <p:txBody>
            <a:bodyPr lIns="0" tIns="0" rIns="0" bIns="0" rtlCol="0" anchor="t">
              <a:spAutoFit/>
            </a:bodyPr>
            <a:lstStyle/>
            <a:p>
              <a:pPr marL="323850" lvl="1" algn="l">
                <a:lnSpc>
                  <a:spcPts val="4200"/>
                </a:lnSpc>
              </a:pPr>
              <a:r>
                <a:rPr lang="en-US" sz="3600" dirty="0" smtClean="0">
                  <a:solidFill>
                    <a:srgbClr val="0070C0"/>
                  </a:solidFill>
                  <a:latin typeface="Arial" panose="020B0604020202020204" pitchFamily="34" charset="0"/>
                  <a:ea typeface="Cabin"/>
                  <a:cs typeface="Arial" panose="020B0604020202020204" pitchFamily="34" charset="0"/>
                  <a:sym typeface="Cabin"/>
                </a:rPr>
                <a:t>01.  T</a:t>
              </a:r>
              <a:r>
                <a:rPr lang="vi-VN" sz="3600" dirty="0" smtClean="0">
                  <a:solidFill>
                    <a:srgbClr val="0070C0"/>
                  </a:solidFill>
                  <a:latin typeface="Arial" panose="020B0604020202020204" pitchFamily="34" charset="0"/>
                  <a:ea typeface="Cabin"/>
                  <a:cs typeface="Arial" panose="020B0604020202020204" pitchFamily="34" charset="0"/>
                  <a:sym typeface="Cabin"/>
                </a:rPr>
                <a:t>ổng quan</a:t>
              </a:r>
              <a:endParaRPr lang="en-US" sz="3600" dirty="0">
                <a:solidFill>
                  <a:srgbClr val="0070C0"/>
                </a:solidFill>
                <a:latin typeface="Arial" panose="020B0604020202020204" pitchFamily="34" charset="0"/>
                <a:ea typeface="Cabin"/>
                <a:cs typeface="Arial" panose="020B0604020202020204" pitchFamily="34" charset="0"/>
                <a:sym typeface="Cabin"/>
                <a:hlinkClick r:id="rId3" action="ppaction://hlinksldjump"/>
              </a:endParaRPr>
            </a:p>
          </p:txBody>
        </p:sp>
        <p:sp>
          <p:nvSpPr>
            <p:cNvPr id="9" name="TextBox 9"/>
            <p:cNvSpPr txBox="1"/>
            <p:nvPr/>
          </p:nvSpPr>
          <p:spPr>
            <a:xfrm>
              <a:off x="0" y="852881"/>
              <a:ext cx="9323880" cy="718145"/>
            </a:xfrm>
            <a:prstGeom prst="rect">
              <a:avLst/>
            </a:prstGeom>
          </p:spPr>
          <p:txBody>
            <a:bodyPr lIns="0" tIns="0" rIns="0" bIns="0" rtlCol="0" anchor="t">
              <a:spAutoFit/>
            </a:bodyPr>
            <a:lstStyle/>
            <a:p>
              <a:pPr marL="323850" lvl="1" algn="l">
                <a:lnSpc>
                  <a:spcPts val="4200"/>
                </a:lnSpc>
              </a:pPr>
              <a:r>
                <a:rPr lang="en-US" sz="3600" dirty="0" smtClean="0">
                  <a:solidFill>
                    <a:srgbClr val="0070C0"/>
                  </a:solidFill>
                  <a:latin typeface="Arial" panose="020B0604020202020204" pitchFamily="34" charset="0"/>
                  <a:ea typeface="Cabin"/>
                  <a:cs typeface="Arial" panose="020B0604020202020204" pitchFamily="34" charset="0"/>
                  <a:sym typeface="Cabin"/>
                </a:rPr>
                <a:t>02.  </a:t>
              </a:r>
              <a:r>
                <a:rPr lang="vi-VN" sz="3600" dirty="0" smtClean="0">
                  <a:solidFill>
                    <a:srgbClr val="0070C0"/>
                  </a:solidFill>
                  <a:latin typeface="Arial" panose="020B0604020202020204" pitchFamily="34" charset="0"/>
                  <a:ea typeface="Cabin"/>
                  <a:cs typeface="Arial" panose="020B0604020202020204" pitchFamily="34" charset="0"/>
                  <a:sym typeface="Cabin"/>
                </a:rPr>
                <a:t>Cơ sở lý thuyết</a:t>
              </a:r>
              <a:endParaRPr lang="en-US" sz="3600" dirty="0">
                <a:solidFill>
                  <a:srgbClr val="0070C0"/>
                </a:solidFill>
                <a:latin typeface="Arial" panose="020B0604020202020204" pitchFamily="34" charset="0"/>
                <a:ea typeface="Cabin"/>
                <a:cs typeface="Arial" panose="020B0604020202020204" pitchFamily="34" charset="0"/>
                <a:sym typeface="Cabin"/>
                <a:hlinkClick r:id="rId4" action="ppaction://hlinksldjump"/>
              </a:endParaRPr>
            </a:p>
          </p:txBody>
        </p:sp>
        <p:sp>
          <p:nvSpPr>
            <p:cNvPr id="10" name="TextBox 10"/>
            <p:cNvSpPr txBox="1"/>
            <p:nvPr/>
          </p:nvSpPr>
          <p:spPr>
            <a:xfrm>
              <a:off x="0" y="1772436"/>
              <a:ext cx="9323880" cy="718145"/>
            </a:xfrm>
            <a:prstGeom prst="rect">
              <a:avLst/>
            </a:prstGeom>
          </p:spPr>
          <p:txBody>
            <a:bodyPr lIns="0" tIns="0" rIns="0" bIns="0" rtlCol="0" anchor="t">
              <a:spAutoFit/>
            </a:bodyPr>
            <a:lstStyle/>
            <a:p>
              <a:pPr marL="323850" lvl="1" algn="l">
                <a:lnSpc>
                  <a:spcPts val="4200"/>
                </a:lnSpc>
              </a:pPr>
              <a:r>
                <a:rPr lang="en-US" sz="3600" dirty="0" smtClean="0">
                  <a:solidFill>
                    <a:srgbClr val="0070C0"/>
                  </a:solidFill>
                  <a:latin typeface="Arial" panose="020B0604020202020204" pitchFamily="34" charset="0"/>
                  <a:ea typeface="Cabin"/>
                  <a:cs typeface="Arial" panose="020B0604020202020204" pitchFamily="34" charset="0"/>
                  <a:sym typeface="Cabin"/>
                </a:rPr>
                <a:t>03.  </a:t>
              </a:r>
              <a:r>
                <a:rPr lang="vi-VN" sz="3600" dirty="0" smtClean="0">
                  <a:solidFill>
                    <a:srgbClr val="0070C0"/>
                  </a:solidFill>
                  <a:latin typeface="Arial" panose="020B0604020202020204" pitchFamily="34" charset="0"/>
                  <a:ea typeface="Cabin"/>
                  <a:cs typeface="Arial" panose="020B0604020202020204" pitchFamily="34" charset="0"/>
                  <a:sym typeface="Cabin"/>
                </a:rPr>
                <a:t>Hiện thực hóa nghiên cứu</a:t>
              </a:r>
              <a:endParaRPr lang="en-US" sz="3600" dirty="0">
                <a:solidFill>
                  <a:srgbClr val="0070C0"/>
                </a:solidFill>
                <a:latin typeface="Arial" panose="020B0604020202020204" pitchFamily="34" charset="0"/>
                <a:ea typeface="Cabin"/>
                <a:cs typeface="Arial" panose="020B0604020202020204" pitchFamily="34" charset="0"/>
                <a:sym typeface="Cabin"/>
                <a:hlinkClick r:id="rId4" action="ppaction://hlinksldjump"/>
              </a:endParaRPr>
            </a:p>
          </p:txBody>
        </p:sp>
        <p:sp>
          <p:nvSpPr>
            <p:cNvPr id="11" name="TextBox 11"/>
            <p:cNvSpPr txBox="1"/>
            <p:nvPr/>
          </p:nvSpPr>
          <p:spPr>
            <a:xfrm>
              <a:off x="0" y="2809045"/>
              <a:ext cx="9323880" cy="718145"/>
            </a:xfrm>
            <a:prstGeom prst="rect">
              <a:avLst/>
            </a:prstGeom>
          </p:spPr>
          <p:txBody>
            <a:bodyPr lIns="0" tIns="0" rIns="0" bIns="0" rtlCol="0" anchor="t">
              <a:spAutoFit/>
            </a:bodyPr>
            <a:lstStyle/>
            <a:p>
              <a:pPr marL="323850" lvl="1" algn="l">
                <a:lnSpc>
                  <a:spcPts val="4200"/>
                </a:lnSpc>
              </a:pPr>
              <a:r>
                <a:rPr lang="en-US" sz="3600" dirty="0" smtClean="0">
                  <a:solidFill>
                    <a:srgbClr val="0070C0"/>
                  </a:solidFill>
                  <a:latin typeface="Arial" panose="020B0604020202020204" pitchFamily="34" charset="0"/>
                  <a:ea typeface="Cabin"/>
                  <a:cs typeface="Arial" panose="020B0604020202020204" pitchFamily="34" charset="0"/>
                  <a:sym typeface="Cabin"/>
                </a:rPr>
                <a:t>04.  </a:t>
              </a:r>
              <a:r>
                <a:rPr lang="vi-VN" sz="3600" dirty="0" smtClean="0">
                  <a:solidFill>
                    <a:srgbClr val="0070C0"/>
                  </a:solidFill>
                  <a:latin typeface="Arial" panose="020B0604020202020204" pitchFamily="34" charset="0"/>
                  <a:ea typeface="Cabin"/>
                  <a:cs typeface="Arial" panose="020B0604020202020204" pitchFamily="34" charset="0"/>
                  <a:sym typeface="Cabin"/>
                </a:rPr>
                <a:t>Kết quả thực hiện</a:t>
              </a:r>
              <a:endParaRPr lang="en-US" sz="3600" dirty="0">
                <a:solidFill>
                  <a:srgbClr val="0070C0"/>
                </a:solidFill>
                <a:latin typeface="Arial" panose="020B0604020202020204" pitchFamily="34" charset="0"/>
                <a:ea typeface="Cabin"/>
                <a:cs typeface="Arial" panose="020B0604020202020204" pitchFamily="34" charset="0"/>
                <a:sym typeface="Cabin"/>
                <a:hlinkClick r:id="rId5" action="ppaction://hlinksldjump"/>
              </a:endParaRPr>
            </a:p>
          </p:txBody>
        </p:sp>
        <p:sp>
          <p:nvSpPr>
            <p:cNvPr id="12" name="TextBox 12"/>
            <p:cNvSpPr txBox="1"/>
            <p:nvPr/>
          </p:nvSpPr>
          <p:spPr>
            <a:xfrm>
              <a:off x="-1" y="3728600"/>
              <a:ext cx="9906169" cy="718145"/>
            </a:xfrm>
            <a:prstGeom prst="rect">
              <a:avLst/>
            </a:prstGeom>
          </p:spPr>
          <p:txBody>
            <a:bodyPr wrap="square" lIns="0" tIns="0" rIns="0" bIns="0" rtlCol="0" anchor="t">
              <a:spAutoFit/>
            </a:bodyPr>
            <a:lstStyle/>
            <a:p>
              <a:pPr marL="323850" lvl="1" algn="l">
                <a:lnSpc>
                  <a:spcPts val="4200"/>
                </a:lnSpc>
              </a:pPr>
              <a:r>
                <a:rPr lang="en-US" sz="3600" dirty="0" smtClean="0">
                  <a:solidFill>
                    <a:srgbClr val="0070C0"/>
                  </a:solidFill>
                  <a:latin typeface="Arial" panose="020B0604020202020204" pitchFamily="34" charset="0"/>
                  <a:ea typeface="Cabin"/>
                  <a:cs typeface="Arial" panose="020B0604020202020204" pitchFamily="34" charset="0"/>
                  <a:sym typeface="Cabin"/>
                </a:rPr>
                <a:t>05.  </a:t>
              </a:r>
              <a:r>
                <a:rPr lang="vi-VN" sz="3600" dirty="0" smtClean="0">
                  <a:solidFill>
                    <a:srgbClr val="0070C0"/>
                  </a:solidFill>
                  <a:latin typeface="Arial" panose="020B0604020202020204" pitchFamily="34" charset="0"/>
                  <a:ea typeface="Cabin"/>
                  <a:cs typeface="Arial" panose="020B0604020202020204" pitchFamily="34" charset="0"/>
                  <a:sym typeface="Cabin"/>
                </a:rPr>
                <a:t>Kết luận và hướng phát triển</a:t>
              </a:r>
              <a:endParaRPr lang="en-US" sz="3600" dirty="0">
                <a:solidFill>
                  <a:srgbClr val="0070C0"/>
                </a:solidFill>
                <a:latin typeface="Arial" panose="020B0604020202020204" pitchFamily="34" charset="0"/>
                <a:ea typeface="Cabin"/>
                <a:cs typeface="Arial" panose="020B0604020202020204" pitchFamily="34" charset="0"/>
                <a:sym typeface="Cabin"/>
                <a:hlinkClick r:id="rId6" action="ppaction://hlinksldjump"/>
              </a:endParaRPr>
            </a:p>
          </p:txBody>
        </p:sp>
      </p:grpSp>
      <p:cxnSp>
        <p:nvCxnSpPr>
          <p:cNvPr id="32" name="Straight Connector 31"/>
          <p:cNvCxnSpPr/>
          <p:nvPr/>
        </p:nvCxnSpPr>
        <p:spPr>
          <a:xfrm>
            <a:off x="1295400" y="4076700"/>
            <a:ext cx="0" cy="4038600"/>
          </a:xfrm>
          <a:prstGeom prst="line">
            <a:avLst/>
          </a:prstGeom>
          <a:ln/>
        </p:spPr>
        <p:style>
          <a:lnRef idx="3">
            <a:schemeClr val="accent1"/>
          </a:lnRef>
          <a:fillRef idx="0">
            <a:schemeClr val="accent1"/>
          </a:fillRef>
          <a:effectRef idx="2">
            <a:schemeClr val="accent1"/>
          </a:effectRef>
          <a:fontRef idx="minor">
            <a:schemeClr val="tx1"/>
          </a:fontRef>
        </p:style>
      </p:cxnSp>
      <p:pic>
        <p:nvPicPr>
          <p:cNvPr id="4" name="Picture 3"/>
          <p:cNvPicPr>
            <a:picLocks noChangeAspect="1"/>
          </p:cNvPicPr>
          <p:nvPr/>
        </p:nvPicPr>
        <p:blipFill>
          <a:blip r:embed="rId7"/>
          <a:stretch>
            <a:fillRect/>
          </a:stretch>
        </p:blipFill>
        <p:spPr>
          <a:xfrm>
            <a:off x="9110224" y="3390900"/>
            <a:ext cx="8362370" cy="4369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19"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16995200" y="9715500"/>
            <a:ext cx="683200" cy="400110"/>
          </a:xfrm>
          <a:prstGeom prst="rect">
            <a:avLst/>
          </a:prstGeom>
          <a:noFill/>
        </p:spPr>
        <p:txBody>
          <a:bodyPr wrap="none" rtlCol="0">
            <a:spAutoFit/>
          </a:bodyPr>
          <a:lstStyle/>
          <a:p>
            <a:r>
              <a:rPr lang="vi-VN" sz="2000" dirty="0" smtClean="0">
                <a:latin typeface="Arial" panose="020B0604020202020204" pitchFamily="34" charset="0"/>
                <a:cs typeface="Arial" panose="020B0604020202020204" pitchFamily="34" charset="0"/>
              </a:rPr>
              <a:t>2/</a:t>
            </a:r>
            <a:r>
              <a:rPr lang="vi-VN" sz="2000" dirty="0">
                <a:cs typeface="Arial" panose="020B0604020202020204" pitchFamily="34" charset="0"/>
              </a:rPr>
              <a:t>15</a:t>
            </a:r>
            <a:endParaRPr lang="vi-VN" sz="2000" dirty="0">
              <a:latin typeface="Arial" panose="020B0604020202020204" pitchFamily="34" charset="0"/>
              <a:cs typeface="Arial" panose="020B0604020202020204" pitchFamily="34" charset="0"/>
            </a:endParaRPr>
          </a:p>
        </p:txBody>
      </p:sp>
      <p:sp>
        <p:nvSpPr>
          <p:cNvPr id="2" name="TextBox 1"/>
          <p:cNvSpPr txBox="1"/>
          <p:nvPr/>
        </p:nvSpPr>
        <p:spPr>
          <a:xfrm>
            <a:off x="7467600" y="924541"/>
            <a:ext cx="4031873" cy="1015663"/>
          </a:xfrm>
          <a:prstGeom prst="rect">
            <a:avLst/>
          </a:prstGeom>
          <a:noFill/>
        </p:spPr>
        <p:txBody>
          <a:bodyPr wrap="none" rtlCol="0">
            <a:spAutoFit/>
          </a:bodyPr>
          <a:lstStyle/>
          <a:p>
            <a:pPr lvl="0"/>
            <a:r>
              <a:rPr lang="vi-VN" sz="6000" b="1" dirty="0">
                <a:solidFill>
                  <a:srgbClr val="0070C0"/>
                </a:solidFill>
                <a:ea typeface="Cabin Medium"/>
                <a:cs typeface="Cabin Medium"/>
                <a:sym typeface="Cabin Medium"/>
              </a:rPr>
              <a:t>NỘI </a:t>
            </a:r>
            <a:r>
              <a:rPr lang="vi-VN" sz="6000" b="1" dirty="0" smtClean="0">
                <a:solidFill>
                  <a:srgbClr val="0070C0"/>
                </a:solidFill>
                <a:ea typeface="Cabin Medium"/>
                <a:cs typeface="Cabin Medium"/>
                <a:sym typeface="Cabin Medium"/>
              </a:rPr>
              <a:t>DUNG</a:t>
            </a:r>
            <a:endParaRPr lang="en-US" sz="6000" b="1" dirty="0">
              <a:solidFill>
                <a:srgbClr val="0070C0"/>
              </a:solidFill>
              <a:ea typeface="Cabin Medium"/>
              <a:cs typeface="Cabin Medium"/>
              <a:sym typeface="Cabin Medium"/>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5" name="Group 5"/>
          <p:cNvGrpSpPr/>
          <p:nvPr/>
        </p:nvGrpSpPr>
        <p:grpSpPr>
          <a:xfrm>
            <a:off x="457199" y="1857939"/>
            <a:ext cx="17297400" cy="2523561"/>
            <a:chOff x="0" y="-614316"/>
            <a:chExt cx="11759382" cy="1364729"/>
          </a:xfrm>
        </p:grpSpPr>
        <p:sp>
          <p:nvSpPr>
            <p:cNvPr id="6" name="TextBox 6"/>
            <p:cNvSpPr txBox="1"/>
            <p:nvPr/>
          </p:nvSpPr>
          <p:spPr>
            <a:xfrm>
              <a:off x="0" y="196466"/>
              <a:ext cx="11759382" cy="553947"/>
            </a:xfrm>
            <a:prstGeom prst="rect">
              <a:avLst/>
            </a:prstGeom>
          </p:spPr>
          <p:txBody>
            <a:bodyPr lIns="0" tIns="0" rIns="0" bIns="0" rtlCol="0" anchor="t">
              <a:spAutoFit/>
            </a:bodyPr>
            <a:lstStyle/>
            <a:p>
              <a:pPr marL="323850" lvl="1" algn="just">
                <a:lnSpc>
                  <a:spcPts val="4200"/>
                </a:lnSpc>
              </a:pPr>
              <a:r>
                <a:rPr lang="vi-VN" sz="2800" b="1" dirty="0" smtClean="0">
                  <a:latin typeface="Arial" panose="020B0604020202020204" pitchFamily="34" charset="0"/>
                  <a:cs typeface="Arial" panose="020B0604020202020204" pitchFamily="34" charset="0"/>
                </a:rPr>
                <a:t>- Chuỗi cung ứng ngành thời trang hiện nay gặp nhiều bất cập </a:t>
              </a:r>
              <a:r>
                <a:rPr lang="vi-VN" sz="2800" dirty="0" smtClean="0">
                  <a:latin typeface="Arial" panose="020B0604020202020204" pitchFamily="34" charset="0"/>
                  <a:cs typeface="Arial" panose="020B0604020202020204" pitchFamily="34" charset="0"/>
                </a:rPr>
                <a:t>như</a:t>
              </a:r>
              <a:r>
                <a:rPr lang="vi-VN" sz="2800" dirty="0">
                  <a:latin typeface="Arial" panose="020B0604020202020204" pitchFamily="34" charset="0"/>
                  <a:cs typeface="Arial" panose="020B0604020202020204" pitchFamily="34" charset="0"/>
                </a:rPr>
                <a:t>: quản lý rời rạc, thủ công, dẫn đến chậm tiến độ, thiếu nguyên vật </a:t>
              </a:r>
              <a:r>
                <a:rPr lang="vi-VN" sz="2800" dirty="0" smtClean="0">
                  <a:latin typeface="Arial" panose="020B0604020202020204" pitchFamily="34" charset="0"/>
                  <a:cs typeface="Arial" panose="020B0604020202020204" pitchFamily="34" charset="0"/>
                </a:rPr>
                <a:t>liệu</a:t>
              </a:r>
              <a:r>
                <a:rPr lang="vi-VN" sz="2800" dirty="0">
                  <a:latin typeface="Arial" panose="020B0604020202020204" pitchFamily="34" charset="0"/>
                  <a:cs typeface="Arial" panose="020B0604020202020204" pitchFamily="34" charset="0"/>
                </a:rPr>
                <a:t>, tồn kho không kiểm soát và ảnh hưởng đến trải nghiệm khách hàng.</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8" name="TextBox 8"/>
            <p:cNvSpPr txBox="1"/>
            <p:nvPr/>
          </p:nvSpPr>
          <p:spPr>
            <a:xfrm>
              <a:off x="0" y="-614316"/>
              <a:ext cx="11759382" cy="618582"/>
            </a:xfrm>
            <a:prstGeom prst="rect">
              <a:avLst/>
            </a:prstGeom>
          </p:spPr>
          <p:txBody>
            <a:bodyPr lIns="0" tIns="0" rIns="0" bIns="0" rtlCol="0" anchor="t">
              <a:spAutoFit/>
            </a:bodyPr>
            <a:lstStyle/>
            <a:p>
              <a:pPr marL="0" lvl="0" indent="0" algn="l">
                <a:lnSpc>
                  <a:spcPts val="10800"/>
                </a:lnSpc>
                <a:spcBef>
                  <a:spcPct val="0"/>
                </a:spcBef>
              </a:pPr>
              <a:r>
                <a:rPr lang="vi-VN" sz="3600" b="1" dirty="0" smtClean="0">
                  <a:solidFill>
                    <a:srgbClr val="0070C0"/>
                  </a:solidFill>
                  <a:latin typeface="Arial" panose="020B0604020202020204" pitchFamily="34" charset="0"/>
                  <a:ea typeface="Cabin Medium"/>
                  <a:cs typeface="Arial" panose="020B0604020202020204" pitchFamily="34" charset="0"/>
                  <a:sym typeface="Cabin Medium"/>
                </a:rPr>
                <a:t>Lý do chọn đề tài</a:t>
              </a:r>
              <a:endParaRPr lang="en-US" sz="3600" b="1" dirty="0">
                <a:solidFill>
                  <a:srgbClr val="0070C0"/>
                </a:solidFill>
                <a:latin typeface="Arial" panose="020B0604020202020204" pitchFamily="34" charset="0"/>
                <a:ea typeface="Cabin Medium"/>
                <a:cs typeface="Arial" panose="020B0604020202020204" pitchFamily="34" charset="0"/>
                <a:sym typeface="Cabin Medium"/>
              </a:endParaRPr>
            </a:p>
          </p:txBody>
        </p:sp>
      </p:grpSp>
      <p:sp>
        <p:nvSpPr>
          <p:cNvPr id="10" name="TextBox 7"/>
          <p:cNvSpPr txBox="1"/>
          <p:nvPr/>
        </p:nvSpPr>
        <p:spPr>
          <a:xfrm>
            <a:off x="381000" y="4728781"/>
            <a:ext cx="16992600" cy="1024319"/>
          </a:xfrm>
          <a:prstGeom prst="rect">
            <a:avLst/>
          </a:prstGeom>
        </p:spPr>
        <p:txBody>
          <a:bodyPr wrap="square" lIns="0" tIns="0" rIns="0" bIns="0" rtlCol="0" anchor="t">
            <a:spAutoFit/>
          </a:bodyPr>
          <a:lstStyle/>
          <a:p>
            <a:pPr marL="323850" lvl="1" algn="just">
              <a:lnSpc>
                <a:spcPts val="4200"/>
              </a:lnSpc>
            </a:pPr>
            <a:r>
              <a:rPr lang="vi-VN" sz="2800" dirty="0" smtClean="0">
                <a:latin typeface="Arial" panose="020B0604020202020204" pitchFamily="34" charset="0"/>
                <a:cs typeface="Arial" panose="020B0604020202020204" pitchFamily="34" charset="0"/>
              </a:rPr>
              <a:t>- </a:t>
            </a:r>
            <a:r>
              <a:rPr lang="vi-VN" sz="2800" b="1" dirty="0" smtClean="0">
                <a:latin typeface="Arial" panose="020B0604020202020204" pitchFamily="34" charset="0"/>
                <a:cs typeface="Arial" panose="020B0604020202020204" pitchFamily="34" charset="0"/>
              </a:rPr>
              <a:t>Quy </a:t>
            </a:r>
            <a:r>
              <a:rPr lang="vi-VN" sz="2800" b="1" dirty="0">
                <a:latin typeface="Arial" panose="020B0604020202020204" pitchFamily="34" charset="0"/>
                <a:cs typeface="Arial" panose="020B0604020202020204" pitchFamily="34" charset="0"/>
              </a:rPr>
              <a:t>trình làm việc với nhà cung cấp còn thủ công và phức tạp</a:t>
            </a:r>
            <a:r>
              <a:rPr lang="vi-VN" sz="2800" dirty="0">
                <a:latin typeface="Arial" panose="020B0604020202020204" pitchFamily="34" charset="0"/>
                <a:cs typeface="Arial" panose="020B0604020202020204" pitchFamily="34" charset="0"/>
              </a:rPr>
              <a:t>, từ báo giá đến đặt hàng, xác nhận và giao hàng </a:t>
            </a:r>
            <a:r>
              <a:rPr lang="vi-VN" sz="2800" dirty="0" smtClean="0">
                <a:latin typeface="Arial" panose="020B0604020202020204" pitchFamily="34" charset="0"/>
                <a:cs typeface="Arial" panose="020B0604020202020204" pitchFamily="34" charset="0"/>
              </a:rPr>
              <a:t>- gây </a:t>
            </a:r>
            <a:r>
              <a:rPr lang="vi-VN" sz="2800" dirty="0">
                <a:latin typeface="Arial" panose="020B0604020202020204" pitchFamily="34" charset="0"/>
                <a:cs typeface="Arial" panose="020B0604020202020204" pitchFamily="34" charset="0"/>
              </a:rPr>
              <a:t>mất thời gian, thiếu minh bạch và dễ xảy ra sai sót.</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15" name="TextBox 7"/>
          <p:cNvSpPr txBox="1"/>
          <p:nvPr/>
        </p:nvSpPr>
        <p:spPr>
          <a:xfrm>
            <a:off x="381000" y="6134100"/>
            <a:ext cx="17297400" cy="1615827"/>
          </a:xfrm>
          <a:prstGeom prst="rect">
            <a:avLst/>
          </a:prstGeom>
        </p:spPr>
        <p:txBody>
          <a:bodyPr lIns="0" tIns="0" rIns="0" bIns="0" rtlCol="0" anchor="t">
            <a:spAutoFit/>
          </a:bodyPr>
          <a:lstStyle/>
          <a:p>
            <a:pPr marL="323850" lvl="1" algn="just">
              <a:lnSpc>
                <a:spcPts val="4200"/>
              </a:lnSpc>
            </a:pPr>
            <a:r>
              <a:rPr lang="vi-VN" sz="2800" b="1" dirty="0" smtClean="0">
                <a:latin typeface="Arial" panose="020B0604020202020204" pitchFamily="34" charset="0"/>
                <a:cs typeface="Arial" panose="020B0604020202020204" pitchFamily="34" charset="0"/>
              </a:rPr>
              <a:t>- Xây </a:t>
            </a:r>
            <a:r>
              <a:rPr lang="vi-VN" sz="2800" b="1" dirty="0">
                <a:latin typeface="Arial" panose="020B0604020202020204" pitchFamily="34" charset="0"/>
                <a:cs typeface="Arial" panose="020B0604020202020204" pitchFamily="34" charset="0"/>
              </a:rPr>
              <a:t>dựng hệ thống quản lý chuỗi cung ứng tập trung, minh bạch </a:t>
            </a:r>
            <a:r>
              <a:rPr lang="vi-VN" sz="2800" dirty="0" smtClean="0">
                <a:latin typeface="Arial" panose="020B0604020202020204" pitchFamily="34" charset="0"/>
                <a:cs typeface="Arial" panose="020B0604020202020204" pitchFamily="34" charset="0"/>
              </a:rPr>
              <a:t>giúp </a:t>
            </a:r>
            <a:r>
              <a:rPr lang="vi-VN" sz="2800" dirty="0">
                <a:latin typeface="Arial" panose="020B0604020202020204" pitchFamily="34" charset="0"/>
                <a:cs typeface="Arial" panose="020B0604020202020204" pitchFamily="34" charset="0"/>
              </a:rPr>
              <a:t>doanh nghiệp kiểm soát toàn bộ quy trình: từ nguyên liệu, sản xuất, đơn hàng đến phân phối – nâng cao hiệu suất, tiết kiệm chi phí và hỗ trợ ra quyết định kịp thời.</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16" name="TextBox 7"/>
          <p:cNvSpPr txBox="1"/>
          <p:nvPr/>
        </p:nvSpPr>
        <p:spPr>
          <a:xfrm>
            <a:off x="381000" y="8115300"/>
            <a:ext cx="17297400" cy="538609"/>
          </a:xfrm>
          <a:prstGeom prst="rect">
            <a:avLst/>
          </a:prstGeom>
        </p:spPr>
        <p:txBody>
          <a:bodyPr lIns="0" tIns="0" rIns="0" bIns="0" rtlCol="0" anchor="t">
            <a:spAutoFit/>
          </a:bodyPr>
          <a:lstStyle/>
          <a:p>
            <a:pPr marL="360000" lvl="1">
              <a:lnSpc>
                <a:spcPts val="4200"/>
              </a:lnSpc>
            </a:pPr>
            <a:r>
              <a:rPr lang="vi-VN" sz="2800" b="1" dirty="0" smtClean="0">
                <a:latin typeface="Arial" panose="020B0604020202020204" pitchFamily="34" charset="0"/>
                <a:cs typeface="Arial" panose="020B0604020202020204" pitchFamily="34" charset="0"/>
              </a:rPr>
              <a:t>- Đề </a:t>
            </a:r>
            <a:r>
              <a:rPr lang="vi-VN" sz="2800" b="1" dirty="0">
                <a:latin typeface="Arial" panose="020B0604020202020204" pitchFamily="34" charset="0"/>
                <a:cs typeface="Arial" panose="020B0604020202020204" pitchFamily="34" charset="0"/>
              </a:rPr>
              <a:t>tài mang tính thực tiễn cao</a:t>
            </a:r>
            <a:r>
              <a:rPr lang="vi-VN" sz="2800" dirty="0">
                <a:latin typeface="Arial" panose="020B0604020202020204" pitchFamily="34" charset="0"/>
                <a:cs typeface="Arial" panose="020B0604020202020204" pitchFamily="34" charset="0"/>
              </a:rPr>
              <a:t>, giúp doanh nghiệp nâng cao năng lực cạnh </a:t>
            </a:r>
            <a:r>
              <a:rPr lang="vi-VN" sz="2800" dirty="0" smtClean="0">
                <a:latin typeface="Arial" panose="020B0604020202020204" pitchFamily="34" charset="0"/>
                <a:cs typeface="Arial" panose="020B0604020202020204" pitchFamily="34" charset="0"/>
              </a:rPr>
              <a:t>tranh.</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11"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2" name="TextBox 11"/>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3" name="Rectangle 2"/>
          <p:cNvSpPr/>
          <p:nvPr/>
        </p:nvSpPr>
        <p:spPr>
          <a:xfrm>
            <a:off x="17121092" y="9814103"/>
            <a:ext cx="633507" cy="369332"/>
          </a:xfrm>
          <a:prstGeom prst="rect">
            <a:avLst/>
          </a:prstGeom>
        </p:spPr>
        <p:txBody>
          <a:bodyPr wrap="none">
            <a:spAutoFit/>
          </a:bodyPr>
          <a:lstStyle/>
          <a:p>
            <a:r>
              <a:rPr lang="vi-VN" dirty="0">
                <a:cs typeface="Arial" panose="020B0604020202020204" pitchFamily="34" charset="0"/>
              </a:rPr>
              <a:t>3/15</a:t>
            </a:r>
          </a:p>
        </p:txBody>
      </p:sp>
      <p:sp>
        <p:nvSpPr>
          <p:cNvPr id="2" name="TextBox 1"/>
          <p:cNvSpPr txBox="1"/>
          <p:nvPr/>
        </p:nvSpPr>
        <p:spPr>
          <a:xfrm>
            <a:off x="6662762" y="958249"/>
            <a:ext cx="4886274" cy="1292662"/>
          </a:xfrm>
          <a:prstGeom prst="rect">
            <a:avLst/>
          </a:prstGeom>
          <a:noFill/>
        </p:spPr>
        <p:txBody>
          <a:bodyPr wrap="none" rtlCol="0">
            <a:spAutoFit/>
          </a:bodyPr>
          <a:lstStyle/>
          <a:p>
            <a:pPr lvl="0"/>
            <a:r>
              <a:rPr lang="vi-VN" sz="6000" b="1" dirty="0">
                <a:solidFill>
                  <a:srgbClr val="0070C0"/>
                </a:solidFill>
                <a:latin typeface="Arial" panose="020B0604020202020204" pitchFamily="34" charset="0"/>
                <a:ea typeface="Cabin Medium"/>
                <a:cs typeface="Arial" panose="020B0604020202020204" pitchFamily="34" charset="0"/>
                <a:sym typeface="Cabin Medium"/>
              </a:rPr>
              <a:t>TỔNG QUAN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a:p>
            <a:endParaRPr lang="vi-V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 name="TextBox 4"/>
          <p:cNvSpPr txBox="1"/>
          <p:nvPr/>
        </p:nvSpPr>
        <p:spPr>
          <a:xfrm>
            <a:off x="6029527" y="833451"/>
            <a:ext cx="7280151" cy="1002326"/>
          </a:xfrm>
          <a:prstGeom prst="rect">
            <a:avLst/>
          </a:prstGeom>
        </p:spPr>
        <p:txBody>
          <a:bodyPr lIns="0" tIns="0" rIns="0" bIns="0" rtlCol="0" anchor="t">
            <a:spAutoFit/>
          </a:bodyPr>
          <a:lstStyle/>
          <a:p>
            <a:pPr algn="l">
              <a:lnSpc>
                <a:spcPts val="8567"/>
              </a:lnSpc>
            </a:pP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CƠ SỞ LÝ THUYẾT</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7" name="Rounded Rectangle 16"/>
          <p:cNvSpPr/>
          <p:nvPr/>
        </p:nvSpPr>
        <p:spPr>
          <a:xfrm>
            <a:off x="13106400" y="2857500"/>
            <a:ext cx="2971800" cy="57912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DAT</a:t>
            </a:r>
            <a:endParaRPr lang="vi-VN"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0" y="5941370"/>
            <a:ext cx="2537015" cy="1488130"/>
          </a:xfrm>
          <a:prstGeom prst="rect">
            <a:avLst/>
          </a:prstGeom>
        </p:spPr>
      </p:pic>
      <p:sp>
        <p:nvSpPr>
          <p:cNvPr id="20" name="Rounded Rectangle 19"/>
          <p:cNvSpPr/>
          <p:nvPr/>
        </p:nvSpPr>
        <p:spPr>
          <a:xfrm>
            <a:off x="1828800" y="2857500"/>
            <a:ext cx="2971800" cy="57912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1465" y="5869166"/>
            <a:ext cx="2266134" cy="1749071"/>
          </a:xfrm>
          <a:prstGeom prst="rect">
            <a:avLst/>
          </a:prstGeom>
        </p:spPr>
      </p:pic>
      <p:sp>
        <p:nvSpPr>
          <p:cNvPr id="22" name="Rounded Rectangle 21"/>
          <p:cNvSpPr/>
          <p:nvPr/>
        </p:nvSpPr>
        <p:spPr>
          <a:xfrm>
            <a:off x="7658100" y="2857500"/>
            <a:ext cx="2971800" cy="57912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mtClean="0"/>
              <a:t>BACK-END</a:t>
            </a:r>
            <a:endParaRPr lang="vi-VN"/>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2639" y="6096002"/>
            <a:ext cx="2612961" cy="1295400"/>
          </a:xfrm>
          <a:prstGeom prst="rect">
            <a:avLst/>
          </a:prstGeom>
        </p:spPr>
      </p:pic>
      <p:sp>
        <p:nvSpPr>
          <p:cNvPr id="2" name="TextBox 1"/>
          <p:cNvSpPr txBox="1"/>
          <p:nvPr/>
        </p:nvSpPr>
        <p:spPr>
          <a:xfrm>
            <a:off x="2191465" y="4128145"/>
            <a:ext cx="3037184" cy="523220"/>
          </a:xfrm>
          <a:prstGeom prst="rect">
            <a:avLst/>
          </a:prstGeom>
          <a:noFill/>
        </p:spPr>
        <p:txBody>
          <a:bodyPr wrap="square" rtlCol="0">
            <a:spAutoFit/>
          </a:bodyPr>
          <a:lstStyle/>
          <a:p>
            <a:r>
              <a:rPr lang="vi-VN" sz="2800" dirty="0" smtClean="0">
                <a:latin typeface="Arial" panose="020B0604020202020204" pitchFamily="34" charset="0"/>
                <a:cs typeface="Arial" panose="020B0604020202020204" pitchFamily="34" charset="0"/>
              </a:rPr>
              <a:t>FRONT-END</a:t>
            </a:r>
            <a:endParaRPr lang="vi-VN" sz="2800" dirty="0">
              <a:latin typeface="Arial" panose="020B0604020202020204" pitchFamily="34" charset="0"/>
              <a:cs typeface="Arial" panose="020B0604020202020204" pitchFamily="34" charset="0"/>
            </a:endParaRPr>
          </a:p>
        </p:txBody>
      </p:sp>
      <p:sp>
        <p:nvSpPr>
          <p:cNvPr id="3" name="TextBox 2"/>
          <p:cNvSpPr txBox="1"/>
          <p:nvPr/>
        </p:nvSpPr>
        <p:spPr>
          <a:xfrm>
            <a:off x="8141705" y="4128145"/>
            <a:ext cx="3055797" cy="523220"/>
          </a:xfrm>
          <a:prstGeom prst="rect">
            <a:avLst/>
          </a:prstGeom>
          <a:noFill/>
        </p:spPr>
        <p:txBody>
          <a:bodyPr wrap="square" rtlCol="0">
            <a:spAutoFit/>
          </a:bodyPr>
          <a:lstStyle/>
          <a:p>
            <a:r>
              <a:rPr lang="vi-VN" sz="2800" dirty="0" smtClean="0">
                <a:latin typeface="Arial" panose="020B0604020202020204" pitchFamily="34" charset="0"/>
                <a:cs typeface="Arial" panose="020B0604020202020204" pitchFamily="34" charset="0"/>
              </a:rPr>
              <a:t>BACK-END</a:t>
            </a:r>
            <a:endParaRPr lang="vi-VN" sz="2800" dirty="0">
              <a:latin typeface="Arial" panose="020B0604020202020204" pitchFamily="34" charset="0"/>
              <a:cs typeface="Arial" panose="020B0604020202020204" pitchFamily="34" charset="0"/>
            </a:endParaRPr>
          </a:p>
        </p:txBody>
      </p:sp>
      <p:sp>
        <p:nvSpPr>
          <p:cNvPr id="5" name="TextBox 4"/>
          <p:cNvSpPr txBox="1"/>
          <p:nvPr/>
        </p:nvSpPr>
        <p:spPr>
          <a:xfrm>
            <a:off x="13575459" y="4142033"/>
            <a:ext cx="2169418" cy="523220"/>
          </a:xfrm>
          <a:prstGeom prst="rect">
            <a:avLst/>
          </a:prstGeom>
          <a:noFill/>
        </p:spPr>
        <p:txBody>
          <a:bodyPr wrap="square" rtlCol="0">
            <a:spAutoFit/>
          </a:bodyPr>
          <a:lstStyle/>
          <a:p>
            <a:pPr algn="ctr"/>
            <a:r>
              <a:rPr lang="vi-VN" sz="2800" dirty="0" smtClean="0">
                <a:latin typeface="Arial" panose="020B0604020202020204" pitchFamily="34" charset="0"/>
                <a:cs typeface="Arial" panose="020B0604020202020204" pitchFamily="34" charset="0"/>
              </a:rPr>
              <a:t>DATABASE</a:t>
            </a:r>
            <a:endParaRPr lang="vi-VN" sz="2800" dirty="0">
              <a:latin typeface="Arial" panose="020B0604020202020204" pitchFamily="34" charset="0"/>
              <a:cs typeface="Arial" panose="020B0604020202020204" pitchFamily="34" charset="0"/>
            </a:endParaRPr>
          </a:p>
        </p:txBody>
      </p:sp>
      <p:sp>
        <p:nvSpPr>
          <p:cNvPr id="12"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6" name="TextBox 5"/>
          <p:cNvSpPr txBox="1"/>
          <p:nvPr/>
        </p:nvSpPr>
        <p:spPr>
          <a:xfrm>
            <a:off x="1828800" y="1859363"/>
            <a:ext cx="4060727" cy="646331"/>
          </a:xfrm>
          <a:prstGeom prst="rect">
            <a:avLst/>
          </a:prstGeom>
          <a:noFill/>
        </p:spPr>
        <p:txBody>
          <a:bodyPr wrap="none" rtlCol="0">
            <a:spAutoFit/>
          </a:bodyPr>
          <a:lstStyle/>
          <a:p>
            <a:r>
              <a:rPr lang="vi-VN" sz="3600" dirty="0" smtClean="0">
                <a:solidFill>
                  <a:srgbClr val="0070C0"/>
                </a:solidFill>
                <a:latin typeface="Arial" panose="020B0604020202020204" pitchFamily="34" charset="0"/>
                <a:cs typeface="Arial" panose="020B0604020202020204" pitchFamily="34" charset="0"/>
              </a:rPr>
              <a:t>Ngôn ngữ sử dụng</a:t>
            </a:r>
            <a:endParaRPr lang="vi-VN" sz="3600" dirty="0">
              <a:solidFill>
                <a:srgbClr val="0070C0"/>
              </a:solidFill>
              <a:latin typeface="Arial" panose="020B0604020202020204" pitchFamily="34" charset="0"/>
              <a:cs typeface="Arial" panose="020B0604020202020204" pitchFamily="34" charset="0"/>
            </a:endParaRPr>
          </a:p>
        </p:txBody>
      </p:sp>
      <p:sp>
        <p:nvSpPr>
          <p:cNvPr id="7" name="Rectangle 6"/>
          <p:cNvSpPr/>
          <p:nvPr/>
        </p:nvSpPr>
        <p:spPr>
          <a:xfrm>
            <a:off x="17110215" y="9814103"/>
            <a:ext cx="633507" cy="369332"/>
          </a:xfrm>
          <a:prstGeom prst="rect">
            <a:avLst/>
          </a:prstGeom>
        </p:spPr>
        <p:txBody>
          <a:bodyPr wrap="none">
            <a:spAutoFit/>
          </a:bodyPr>
          <a:lstStyle/>
          <a:p>
            <a:r>
              <a:rPr lang="vi-VN" dirty="0">
                <a:cs typeface="Arial" panose="020B0604020202020204" pitchFamily="34" charset="0"/>
              </a:rPr>
              <a:t>4/15</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2" name="TextBox 12"/>
          <p:cNvSpPr txBox="1"/>
          <p:nvPr/>
        </p:nvSpPr>
        <p:spPr>
          <a:xfrm>
            <a:off x="5096865" y="723900"/>
            <a:ext cx="8115299" cy="1002326"/>
          </a:xfrm>
          <a:prstGeom prst="rect">
            <a:avLst/>
          </a:prstGeom>
        </p:spPr>
        <p:txBody>
          <a:bodyPr lIns="0" tIns="0" rIns="0" bIns="0" rtlCol="0" anchor="t">
            <a:spAutoFit/>
          </a:bodyPr>
          <a:lstStyle/>
          <a:p>
            <a:pPr>
              <a:lnSpc>
                <a:spcPts val="8567"/>
              </a:lnSpc>
            </a:pPr>
            <a:r>
              <a:rPr lang="vi-VN" sz="6000" b="1" dirty="0">
                <a:solidFill>
                  <a:srgbClr val="0070C0"/>
                </a:solidFill>
                <a:latin typeface="Arial" panose="020B0604020202020204" pitchFamily="34" charset="0"/>
                <a:ea typeface="Cabin Medium"/>
                <a:cs typeface="Arial" panose="020B0604020202020204" pitchFamily="34" charset="0"/>
                <a:sym typeface="Cabin Medium"/>
              </a:rPr>
              <a:t>CƠ SỞ LÝ THUYẾT</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21" name="Freeform 3"/>
          <p:cNvSpPr/>
          <p:nvPr/>
        </p:nvSpPr>
        <p:spPr>
          <a:xfrm>
            <a:off x="1083370" y="3245378"/>
            <a:ext cx="4835388" cy="5022322"/>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duotone>
                <a:prstClr val="black"/>
                <a:schemeClr val="tx2">
                  <a:lumMod val="40000"/>
                  <a:lumOff val="60000"/>
                  <a:tint val="45000"/>
                  <a:satMod val="400000"/>
                </a:schemeClr>
              </a:duotone>
              <a:extLst>
                <a:ext uri="{96DAC541-7B7A-43D3-8B79-37D633B846F1}">
                  <asvg:svgBlip xmlns:asvg="http://schemas.microsoft.com/office/drawing/2016/SVG/main" xmlns="" r:embed="rId3"/>
                </a:ext>
              </a:extLst>
            </a:blip>
            <a:stretch>
              <a:fillRect b="-58441"/>
            </a:stretch>
          </a:blipFill>
        </p:spPr>
      </p:sp>
      <p:sp>
        <p:nvSpPr>
          <p:cNvPr id="22" name="Freeform 9"/>
          <p:cNvSpPr/>
          <p:nvPr/>
        </p:nvSpPr>
        <p:spPr>
          <a:xfrm>
            <a:off x="3032779" y="3742879"/>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duotone>
                <a:prstClr val="black"/>
                <a:srgbClr val="00B050">
                  <a:tint val="45000"/>
                  <a:satMod val="400000"/>
                </a:srgbClr>
              </a:duotone>
              <a:extLst>
                <a:ext uri="{96DAC541-7B7A-43D3-8B79-37D633B846F1}">
                  <asvg:svgBlip xmlns:asvg="http://schemas.microsoft.com/office/drawing/2016/SVG/main" xmlns="" r:embed="rId5"/>
                </a:ext>
              </a:extLst>
            </a:blip>
            <a:stretch>
              <a:fillRect/>
            </a:stretch>
          </a:blipFill>
        </p:spPr>
      </p:sp>
      <p:sp>
        <p:nvSpPr>
          <p:cNvPr id="24" name="Freeform 3"/>
          <p:cNvSpPr/>
          <p:nvPr/>
        </p:nvSpPr>
        <p:spPr>
          <a:xfrm>
            <a:off x="6736821" y="3245378"/>
            <a:ext cx="4835388" cy="5022322"/>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duotone>
                <a:prstClr val="black"/>
                <a:schemeClr val="tx2">
                  <a:lumMod val="40000"/>
                  <a:lumOff val="60000"/>
                  <a:tint val="45000"/>
                  <a:satMod val="400000"/>
                </a:schemeClr>
              </a:duotone>
              <a:extLst>
                <a:ext uri="{96DAC541-7B7A-43D3-8B79-37D633B846F1}">
                  <asvg:svgBlip xmlns:asvg="http://schemas.microsoft.com/office/drawing/2016/SVG/main" xmlns="" r:embed="rId3"/>
                </a:ext>
              </a:extLst>
            </a:blip>
            <a:stretch>
              <a:fillRect b="-58441"/>
            </a:stretch>
          </a:blipFill>
        </p:spPr>
      </p:sp>
      <p:sp>
        <p:nvSpPr>
          <p:cNvPr id="25" name="Freeform 9"/>
          <p:cNvSpPr/>
          <p:nvPr/>
        </p:nvSpPr>
        <p:spPr>
          <a:xfrm>
            <a:off x="8686230" y="3742879"/>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duotone>
                <a:prstClr val="black"/>
                <a:srgbClr val="00B050">
                  <a:tint val="45000"/>
                  <a:satMod val="400000"/>
                </a:srgbClr>
              </a:duotone>
              <a:extLst>
                <a:ext uri="{96DAC541-7B7A-43D3-8B79-37D633B846F1}">
                  <asvg:svgBlip xmlns:asvg="http://schemas.microsoft.com/office/drawing/2016/SVG/main" xmlns="" r:embed="rId5"/>
                </a:ext>
              </a:extLst>
            </a:blip>
            <a:stretch>
              <a:fillRect/>
            </a:stretch>
          </a:blipFill>
        </p:spPr>
      </p:sp>
      <p:sp>
        <p:nvSpPr>
          <p:cNvPr id="26" name="Freeform 3"/>
          <p:cNvSpPr/>
          <p:nvPr/>
        </p:nvSpPr>
        <p:spPr>
          <a:xfrm>
            <a:off x="12255504" y="3201307"/>
            <a:ext cx="4835388" cy="5022322"/>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duotone>
                <a:prstClr val="black"/>
                <a:schemeClr val="tx2">
                  <a:lumMod val="40000"/>
                  <a:lumOff val="60000"/>
                  <a:tint val="45000"/>
                  <a:satMod val="400000"/>
                </a:schemeClr>
              </a:duotone>
              <a:extLst>
                <a:ext uri="{96DAC541-7B7A-43D3-8B79-37D633B846F1}">
                  <asvg:svgBlip xmlns:asvg="http://schemas.microsoft.com/office/drawing/2016/SVG/main" xmlns="" r:embed="rId3"/>
                </a:ext>
              </a:extLst>
            </a:blip>
            <a:stretch>
              <a:fillRect b="-58441"/>
            </a:stretch>
          </a:blipFill>
        </p:spPr>
      </p:sp>
      <p:sp>
        <p:nvSpPr>
          <p:cNvPr id="27" name="Freeform 9"/>
          <p:cNvSpPr/>
          <p:nvPr/>
        </p:nvSpPr>
        <p:spPr>
          <a:xfrm>
            <a:off x="14339681" y="3742879"/>
            <a:ext cx="936570" cy="936570"/>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duotone>
                <a:prstClr val="black"/>
                <a:srgbClr val="00B050">
                  <a:tint val="45000"/>
                  <a:satMod val="400000"/>
                </a:srgbClr>
              </a:duotone>
              <a:extLst>
                <a:ext uri="{96DAC541-7B7A-43D3-8B79-37D633B846F1}">
                  <asvg:svgBlip xmlns:asvg="http://schemas.microsoft.com/office/drawing/2016/SVG/main" xmlns="" r:embed="rId5"/>
                </a:ext>
              </a:extLst>
            </a:blip>
            <a:stretch>
              <a:fillRect/>
            </a:stretch>
          </a:blipFill>
        </p:spPr>
      </p:sp>
      <p:sp>
        <p:nvSpPr>
          <p:cNvPr id="28" name="TextBox 27"/>
          <p:cNvSpPr txBox="1"/>
          <p:nvPr/>
        </p:nvSpPr>
        <p:spPr>
          <a:xfrm>
            <a:off x="6663045" y="4838700"/>
            <a:ext cx="4843155" cy="3370153"/>
          </a:xfrm>
          <a:prstGeom prst="rect">
            <a:avLst/>
          </a:prstGeom>
          <a:noFill/>
        </p:spPr>
        <p:txBody>
          <a:bodyPr wrap="square" rtlCol="0">
            <a:spAutoFit/>
          </a:bodyPr>
          <a:lstStyle/>
          <a:p>
            <a:pPr marL="215901" lvl="1" algn="just">
              <a:lnSpc>
                <a:spcPts val="2600"/>
              </a:lnSpc>
            </a:pPr>
            <a:r>
              <a:rPr lang="vi-VN" sz="2400" dirty="0" smtClean="0">
                <a:latin typeface="Arial" panose="020B0604020202020204" pitchFamily="34" charset="0"/>
                <a:cs typeface="Arial" panose="020B0604020202020204" pitchFamily="34" charset="0"/>
              </a:rPr>
              <a:t>- Sản </a:t>
            </a:r>
            <a:r>
              <a:rPr lang="vi-VN" sz="2400" dirty="0">
                <a:latin typeface="Arial" panose="020B0604020202020204" pitchFamily="34" charset="0"/>
                <a:cs typeface="Arial" panose="020B0604020202020204" pitchFamily="34" charset="0"/>
              </a:rPr>
              <a:t>xuất ổn định (CFSC</a:t>
            </a:r>
            <a:r>
              <a:rPr lang="vi-VN" sz="2400" dirty="0" smtClean="0">
                <a:latin typeface="Arial" panose="020B0604020202020204" pitchFamily="34" charset="0"/>
                <a:cs typeface="Arial" panose="020B0604020202020204" pitchFamily="34" charset="0"/>
              </a:rPr>
              <a:t>).</a:t>
            </a:r>
          </a:p>
          <a:p>
            <a:pPr marL="215901" lvl="1" algn="just">
              <a:lnSpc>
                <a:spcPts val="2600"/>
              </a:lnSpc>
            </a:pPr>
            <a:r>
              <a:rPr lang="vi-VN" sz="2400" dirty="0">
                <a:cs typeface="Arial" panose="020B0604020202020204" pitchFamily="34" charset="0"/>
              </a:rPr>
              <a:t>- Hợp tác minh bạch – đánh giá hiệu suất (CFSC</a:t>
            </a:r>
            <a:r>
              <a:rPr lang="vi-VN" sz="2400" dirty="0" smtClean="0">
                <a:cs typeface="Arial" panose="020B0604020202020204" pitchFamily="34" charset="0"/>
              </a:rPr>
              <a:t>).</a:t>
            </a:r>
            <a:endParaRPr lang="vi-VN" sz="2400" dirty="0">
              <a:latin typeface="Arial" panose="020B0604020202020204" pitchFamily="34" charset="0"/>
              <a:cs typeface="Arial" panose="020B0604020202020204" pitchFamily="34" charset="0"/>
            </a:endParaRPr>
          </a:p>
          <a:p>
            <a:pPr marL="215901" lvl="1" algn="just">
              <a:lnSpc>
                <a:spcPts val="2600"/>
              </a:lnSpc>
            </a:pPr>
            <a:r>
              <a:rPr lang="vi-VN" sz="2400" dirty="0" smtClean="0">
                <a:latin typeface="Arial" panose="020B0604020202020204" pitchFamily="34" charset="0"/>
                <a:cs typeface="Arial" panose="020B0604020202020204" pitchFamily="34" charset="0"/>
              </a:rPr>
              <a:t>- Chuỗi cung </a:t>
            </a:r>
            <a:r>
              <a:rPr lang="vi-VN" sz="2400" dirty="0">
                <a:latin typeface="Arial" panose="020B0604020202020204" pitchFamily="34" charset="0"/>
                <a:cs typeface="Arial" panose="020B0604020202020204" pitchFamily="34" charset="0"/>
              </a:rPr>
              <a:t>ứng đơn giản, linh hoạt (SSCM).</a:t>
            </a:r>
          </a:p>
          <a:p>
            <a:pPr marL="215901" lvl="1" algn="just">
              <a:lnSpc>
                <a:spcPts val="2600"/>
              </a:lnSpc>
            </a:pPr>
            <a:r>
              <a:rPr lang="vi-VN" sz="2400" dirty="0" smtClean="0">
                <a:latin typeface="Arial" panose="020B0604020202020204" pitchFamily="34" charset="0"/>
                <a:cs typeface="Arial" panose="020B0604020202020204" pitchFamily="34" charset="0"/>
              </a:rPr>
              <a:t>- Tối </a:t>
            </a:r>
            <a:r>
              <a:rPr lang="vi-VN" sz="2400" dirty="0">
                <a:latin typeface="Arial" panose="020B0604020202020204" pitchFamily="34" charset="0"/>
                <a:cs typeface="Arial" panose="020B0604020202020204" pitchFamily="34" charset="0"/>
              </a:rPr>
              <a:t>ưu chi </a:t>
            </a:r>
            <a:r>
              <a:rPr lang="vi-VN" sz="2400" dirty="0" smtClean="0">
                <a:latin typeface="Arial" panose="020B0604020202020204" pitchFamily="34" charset="0"/>
                <a:cs typeface="Arial" panose="020B0604020202020204" pitchFamily="34" charset="0"/>
              </a:rPr>
              <a:t>phí quản lý, </a:t>
            </a:r>
            <a:r>
              <a:rPr lang="vi-VN" sz="2400" dirty="0">
                <a:latin typeface="Arial" panose="020B0604020202020204" pitchFamily="34" charset="0"/>
                <a:cs typeface="Arial" panose="020B0604020202020204" pitchFamily="34" charset="0"/>
              </a:rPr>
              <a:t>vận </a:t>
            </a:r>
            <a:r>
              <a:rPr lang="vi-VN" sz="2400" dirty="0" smtClean="0">
                <a:latin typeface="Arial" panose="020B0604020202020204" pitchFamily="34" charset="0"/>
                <a:cs typeface="Arial" panose="020B0604020202020204" pitchFamily="34" charset="0"/>
              </a:rPr>
              <a:t>hành thấp </a:t>
            </a:r>
            <a:r>
              <a:rPr lang="vi-VN" sz="2400" dirty="0">
                <a:latin typeface="Arial" panose="020B0604020202020204" pitchFamily="34" charset="0"/>
                <a:cs typeface="Arial" panose="020B0604020202020204" pitchFamily="34" charset="0"/>
              </a:rPr>
              <a:t>(SSCM).</a:t>
            </a:r>
          </a:p>
          <a:p>
            <a:pPr marL="215901" lvl="1" algn="just">
              <a:lnSpc>
                <a:spcPts val="2600"/>
              </a:lnSpc>
            </a:pPr>
            <a:r>
              <a:rPr lang="vi-VN" sz="2400" dirty="0" smtClean="0">
                <a:latin typeface="Arial" panose="020B0604020202020204" pitchFamily="34" charset="0"/>
                <a:cs typeface="Arial" panose="020B0604020202020204" pitchFamily="34" charset="0"/>
              </a:rPr>
              <a:t>- Triển </a:t>
            </a:r>
            <a:r>
              <a:rPr lang="vi-VN" sz="2400" dirty="0">
                <a:latin typeface="Arial" panose="020B0604020202020204" pitchFamily="34" charset="0"/>
                <a:cs typeface="Arial" panose="020B0604020202020204" pitchFamily="34" charset="0"/>
              </a:rPr>
              <a:t>khai linh </a:t>
            </a:r>
            <a:r>
              <a:rPr lang="vi-VN" sz="2400" dirty="0" smtClean="0">
                <a:latin typeface="Arial" panose="020B0604020202020204" pitchFamily="34" charset="0"/>
                <a:cs typeface="Arial" panose="020B0604020202020204" pitchFamily="34" charset="0"/>
              </a:rPr>
              <a:t>hoạt – dễ mở rộng </a:t>
            </a:r>
            <a:r>
              <a:rPr lang="vi-VN" sz="2400" dirty="0">
                <a:latin typeface="Arial" panose="020B0604020202020204" pitchFamily="34" charset="0"/>
                <a:cs typeface="Arial" panose="020B0604020202020204" pitchFamily="34" charset="0"/>
              </a:rPr>
              <a:t>(CFSC + SSCM).</a:t>
            </a:r>
            <a:endParaRPr lang="en-US" sz="2400" dirty="0">
              <a:latin typeface="Arial" panose="020B0604020202020204" pitchFamily="34" charset="0"/>
              <a:cs typeface="Arial" panose="020B0604020202020204" pitchFamily="34" charset="0"/>
            </a:endParaRPr>
          </a:p>
          <a:p>
            <a:pPr algn="just"/>
            <a:endParaRPr lang="vi-VN" dirty="0"/>
          </a:p>
        </p:txBody>
      </p:sp>
      <p:sp>
        <p:nvSpPr>
          <p:cNvPr id="31" name="TextBox 30"/>
          <p:cNvSpPr txBox="1"/>
          <p:nvPr/>
        </p:nvSpPr>
        <p:spPr>
          <a:xfrm>
            <a:off x="457200" y="2233380"/>
            <a:ext cx="15156713"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Mô hình sử dụng trong hệ thống quản lý chuỗi cung ứng ngành thời trang</a:t>
            </a:r>
          </a:p>
        </p:txBody>
      </p:sp>
      <p:sp>
        <p:nvSpPr>
          <p:cNvPr id="33" name="TextBox 32"/>
          <p:cNvSpPr txBox="1"/>
          <p:nvPr/>
        </p:nvSpPr>
        <p:spPr>
          <a:xfrm>
            <a:off x="12251875" y="5036355"/>
            <a:ext cx="4839017" cy="2308324"/>
          </a:xfrm>
          <a:prstGeom prst="rect">
            <a:avLst/>
          </a:prstGeom>
          <a:noFill/>
        </p:spPr>
        <p:txBody>
          <a:bodyPr wrap="square" rtlCol="0">
            <a:spAutoFit/>
          </a:bodyPr>
          <a:lstStyle/>
          <a:p>
            <a:pPr algn="just">
              <a:lnSpc>
                <a:spcPct val="150000"/>
              </a:lnSpc>
            </a:pPr>
            <a:r>
              <a:rPr lang="vi-VN" sz="2400" dirty="0">
                <a:latin typeface="Arial" panose="020B0604020202020204" pitchFamily="34" charset="0"/>
                <a:cs typeface="Arial" panose="020B0604020202020204" pitchFamily="34" charset="0"/>
              </a:rPr>
              <a:t>→ Kết hợp CFSC và SSCM </a:t>
            </a:r>
            <a:r>
              <a:rPr lang="vi-VN" sz="2400" dirty="0" smtClean="0">
                <a:latin typeface="Arial" panose="020B0604020202020204" pitchFamily="34" charset="0"/>
                <a:cs typeface="Arial" panose="020B0604020202020204" pitchFamily="34" charset="0"/>
              </a:rPr>
              <a:t>giúp tối </a:t>
            </a:r>
            <a:r>
              <a:rPr lang="vi-VN" sz="2400" dirty="0">
                <a:latin typeface="Arial" panose="020B0604020202020204" pitchFamily="34" charset="0"/>
                <a:cs typeface="Arial" panose="020B0604020202020204" pitchFamily="34" charset="0"/>
              </a:rPr>
              <a:t>ưu vận hành, tiết kiệm chi </a:t>
            </a:r>
            <a:r>
              <a:rPr lang="vi-VN" sz="2400" dirty="0" smtClean="0">
                <a:latin typeface="Arial" panose="020B0604020202020204" pitchFamily="34" charset="0"/>
                <a:cs typeface="Arial" panose="020B0604020202020204" pitchFamily="34" charset="0"/>
              </a:rPr>
              <a:t>phí, tăng </a:t>
            </a:r>
            <a:r>
              <a:rPr lang="vi-VN" sz="2400" dirty="0">
                <a:latin typeface="Arial" panose="020B0604020202020204" pitchFamily="34" charset="0"/>
                <a:cs typeface="Arial" panose="020B0604020202020204" pitchFamily="34" charset="0"/>
              </a:rPr>
              <a:t>khả năng mở rộng và </a:t>
            </a:r>
            <a:r>
              <a:rPr lang="vi-VN" sz="2400" dirty="0" smtClean="0">
                <a:latin typeface="Arial" panose="020B0604020202020204" pitchFamily="34" charset="0"/>
                <a:cs typeface="Arial" panose="020B0604020202020204" pitchFamily="34" charset="0"/>
              </a:rPr>
              <a:t>nâng cao </a:t>
            </a:r>
            <a:r>
              <a:rPr lang="vi-VN" sz="2400" dirty="0">
                <a:latin typeface="Arial" panose="020B0604020202020204" pitchFamily="34" charset="0"/>
                <a:cs typeface="Arial" panose="020B0604020202020204" pitchFamily="34" charset="0"/>
              </a:rPr>
              <a:t>hiệu quả phục vụ khách hàng.</a:t>
            </a:r>
          </a:p>
        </p:txBody>
      </p:sp>
      <p:sp>
        <p:nvSpPr>
          <p:cNvPr id="34" name="TextBox 33"/>
          <p:cNvSpPr txBox="1"/>
          <p:nvPr/>
        </p:nvSpPr>
        <p:spPr>
          <a:xfrm>
            <a:off x="1679111" y="5624593"/>
            <a:ext cx="3631122" cy="1131848"/>
          </a:xfrm>
          <a:prstGeom prst="rect">
            <a:avLst/>
          </a:prstGeom>
          <a:noFill/>
        </p:spPr>
        <p:txBody>
          <a:bodyPr wrap="none" rtlCol="0">
            <a:spAutoFit/>
          </a:bodyPr>
          <a:lstStyle/>
          <a:p>
            <a:pPr>
              <a:lnSpc>
                <a:spcPct val="150000"/>
              </a:lnSpc>
            </a:pPr>
            <a:r>
              <a:rPr lang="vi-VN" sz="2400" dirty="0">
                <a:latin typeface="Arial" panose="020B0604020202020204" pitchFamily="34" charset="0"/>
                <a:cs typeface="Arial" panose="020B0604020202020204" pitchFamily="34" charset="0"/>
              </a:rPr>
              <a:t>Mô hình chuỗi cung </a:t>
            </a:r>
            <a:r>
              <a:rPr lang="vi-VN" sz="2400" dirty="0" smtClean="0">
                <a:latin typeface="Arial" panose="020B0604020202020204" pitchFamily="34" charset="0"/>
                <a:cs typeface="Arial" panose="020B0604020202020204" pitchFamily="34" charset="0"/>
              </a:rPr>
              <a:t>ứng</a:t>
            </a:r>
          </a:p>
          <a:p>
            <a:pPr>
              <a:lnSpc>
                <a:spcPct val="150000"/>
              </a:lnSpc>
            </a:pPr>
            <a:r>
              <a:rPr lang="vi-VN" sz="2400" dirty="0" smtClean="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áp dụng: CFSC + SSCM</a:t>
            </a:r>
          </a:p>
        </p:txBody>
      </p:sp>
      <p:sp>
        <p:nvSpPr>
          <p:cNvPr id="35" name="TextBox 34"/>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36"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5" name="Rectangle 14"/>
          <p:cNvSpPr/>
          <p:nvPr/>
        </p:nvSpPr>
        <p:spPr>
          <a:xfrm>
            <a:off x="17110215" y="9814103"/>
            <a:ext cx="633507" cy="369332"/>
          </a:xfrm>
          <a:prstGeom prst="rect">
            <a:avLst/>
          </a:prstGeom>
        </p:spPr>
        <p:txBody>
          <a:bodyPr wrap="none">
            <a:spAutoFit/>
          </a:bodyPr>
          <a:lstStyle/>
          <a:p>
            <a:r>
              <a:rPr lang="vi-VN" dirty="0">
                <a:cs typeface="Arial" panose="020B0604020202020204" pitchFamily="34" charset="0"/>
              </a:rPr>
              <a:t>5/15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6" name="TextBox 4"/>
          <p:cNvSpPr txBox="1"/>
          <p:nvPr/>
        </p:nvSpPr>
        <p:spPr>
          <a:xfrm>
            <a:off x="1028698" y="266700"/>
            <a:ext cx="12001502" cy="1002326"/>
          </a:xfrm>
          <a:prstGeom prst="rect">
            <a:avLst/>
          </a:prstGeom>
        </p:spPr>
        <p:txBody>
          <a:bodyPr wrap="square" lIns="0" tIns="0" rIns="0" bIns="0" rtlCol="0" anchor="t">
            <a:spAutoFit/>
          </a:bodyPr>
          <a:lstStyle/>
          <a:p>
            <a:pPr>
              <a:lnSpc>
                <a:spcPts val="8567"/>
              </a:lnSpc>
            </a:pPr>
            <a:r>
              <a:rPr lang="vi-VN" sz="6000" b="1" dirty="0">
                <a:solidFill>
                  <a:srgbClr val="0070C0"/>
                </a:solidFill>
                <a:ea typeface="Cabin Medium"/>
                <a:cs typeface="Arial" panose="020B0604020202020204" pitchFamily="34" charset="0"/>
                <a:sym typeface="Cabin Medium"/>
              </a:rPr>
              <a:t>CƠ SỞ LÝ THUYẾT</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7"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8" name="TextBox 17"/>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19" name="TextBox 18"/>
          <p:cNvSpPr txBox="1"/>
          <p:nvPr/>
        </p:nvSpPr>
        <p:spPr>
          <a:xfrm>
            <a:off x="685800" y="4658946"/>
            <a:ext cx="5416868" cy="646331"/>
          </a:xfrm>
          <a:prstGeom prst="rect">
            <a:avLst/>
          </a:prstGeom>
          <a:noFill/>
        </p:spPr>
        <p:txBody>
          <a:bodyPr wrap="none" rtlCol="0">
            <a:spAutoFit/>
          </a:bodyPr>
          <a:lstStyle/>
          <a:p>
            <a:r>
              <a:rPr lang="vi-VN" sz="3600" dirty="0" smtClean="0">
                <a:solidFill>
                  <a:srgbClr val="0070C0"/>
                </a:solidFill>
                <a:latin typeface="Arial" panose="020B0604020202020204" pitchFamily="34" charset="0"/>
                <a:cs typeface="Arial" panose="020B0604020202020204" pitchFamily="34" charset="0"/>
              </a:rPr>
              <a:t>Mô hình hệ thống đề xuất</a:t>
            </a:r>
            <a:endParaRPr lang="vi-VN" sz="3600" dirty="0">
              <a:solidFill>
                <a:srgbClr val="0070C0"/>
              </a:solidFill>
              <a:latin typeface="Arial" panose="020B0604020202020204" pitchFamily="34" charset="0"/>
              <a:cs typeface="Arial" panose="020B0604020202020204" pitchFamily="34" charset="0"/>
            </a:endParaRPr>
          </a:p>
        </p:txBody>
      </p:sp>
      <p:sp>
        <p:nvSpPr>
          <p:cNvPr id="23" name="Rectangle 22"/>
          <p:cNvSpPr/>
          <p:nvPr/>
        </p:nvSpPr>
        <p:spPr>
          <a:xfrm>
            <a:off x="17110215" y="9814103"/>
            <a:ext cx="633507" cy="369332"/>
          </a:xfrm>
          <a:prstGeom prst="rect">
            <a:avLst/>
          </a:prstGeom>
        </p:spPr>
        <p:txBody>
          <a:bodyPr wrap="none">
            <a:spAutoFit/>
          </a:bodyPr>
          <a:lstStyle/>
          <a:p>
            <a:r>
              <a:rPr lang="vi-VN" dirty="0">
                <a:cs typeface="Arial" panose="020B0604020202020204" pitchFamily="34" charset="0"/>
              </a:rPr>
              <a:t>6/15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1269026"/>
            <a:ext cx="11333938" cy="8148125"/>
          </a:xfrm>
          <a:prstGeom prst="rect">
            <a:avLst/>
          </a:prstGeom>
        </p:spPr>
      </p:pic>
    </p:spTree>
    <p:extLst>
      <p:ext uri="{BB962C8B-B14F-4D97-AF65-F5344CB8AC3E}">
        <p14:creationId xmlns:p14="http://schemas.microsoft.com/office/powerpoint/2010/main" val="2411522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AutoShape 3"/>
          <p:cNvSpPr/>
          <p:nvPr/>
        </p:nvSpPr>
        <p:spPr>
          <a:xfrm rot="1008">
            <a:off x="1028698" y="1793080"/>
            <a:ext cx="16230601" cy="0"/>
          </a:xfrm>
          <a:prstGeom prst="line">
            <a:avLst/>
          </a:prstGeom>
          <a:ln w="9525" cap="flat">
            <a:solidFill>
              <a:srgbClr val="0070C0"/>
            </a:solidFill>
            <a:prstDash val="solid"/>
            <a:headEnd type="none" w="sm" len="sm"/>
            <a:tailEnd type="none" w="sm" len="sm"/>
          </a:ln>
        </p:spPr>
      </p:sp>
      <p:sp>
        <p:nvSpPr>
          <p:cNvPr id="4" name="TextBox 4"/>
          <p:cNvSpPr txBox="1"/>
          <p:nvPr/>
        </p:nvSpPr>
        <p:spPr>
          <a:xfrm>
            <a:off x="1028698" y="266700"/>
            <a:ext cx="12001502" cy="1213922"/>
          </a:xfrm>
          <a:prstGeom prst="rect">
            <a:avLst/>
          </a:prstGeom>
        </p:spPr>
        <p:txBody>
          <a:bodyPr wrap="square" lIns="0" tIns="0" rIns="0" bIns="0" rtlCol="0" anchor="t">
            <a:spAutoFit/>
          </a:bodyPr>
          <a:lstStyle/>
          <a:p>
            <a:pPr algn="l">
              <a:lnSpc>
                <a:spcPts val="10800"/>
              </a:lnSpc>
              <a:spcBef>
                <a:spcPct val="0"/>
              </a:spcBef>
            </a:pP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HIỆN THỰC HÓA NGHIÊN CỨU</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8"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9" name="TextBox 18"/>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20" name="TextBox 19"/>
          <p:cNvSpPr txBox="1"/>
          <p:nvPr/>
        </p:nvSpPr>
        <p:spPr>
          <a:xfrm>
            <a:off x="1028698" y="4667359"/>
            <a:ext cx="3648756" cy="646331"/>
          </a:xfrm>
          <a:prstGeom prst="rect">
            <a:avLst/>
          </a:prstGeom>
          <a:noFill/>
        </p:spPr>
        <p:txBody>
          <a:bodyPr wrap="none" rtlCol="0">
            <a:spAutoFit/>
          </a:bodyPr>
          <a:lstStyle/>
          <a:p>
            <a:r>
              <a:rPr lang="vi-VN" sz="3600" dirty="0" smtClean="0">
                <a:solidFill>
                  <a:srgbClr val="0070C0"/>
                </a:solidFill>
                <a:latin typeface="Arial" panose="020B0604020202020204" pitchFamily="34" charset="0"/>
                <a:cs typeface="Arial" panose="020B0604020202020204" pitchFamily="34" charset="0"/>
              </a:rPr>
              <a:t>Mô tả chức năng</a:t>
            </a:r>
            <a:endParaRPr lang="vi-VN" sz="3600" dirty="0">
              <a:solidFill>
                <a:srgbClr val="0070C0"/>
              </a:solidFill>
              <a:latin typeface="Arial" panose="020B0604020202020204" pitchFamily="34" charset="0"/>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1543724447"/>
              </p:ext>
            </p:extLst>
          </p:nvPr>
        </p:nvGraphicFramePr>
        <p:xfrm>
          <a:off x="4953000" y="2319020"/>
          <a:ext cx="12192000" cy="632968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246526598"/>
                    </a:ext>
                  </a:extLst>
                </a:gridCol>
                <a:gridCol w="7391400">
                  <a:extLst>
                    <a:ext uri="{9D8B030D-6E8A-4147-A177-3AD203B41FA5}">
                      <a16:colId xmlns:a16="http://schemas.microsoft.com/office/drawing/2014/main" val="3864584133"/>
                    </a:ext>
                  </a:extLst>
                </a:gridCol>
              </a:tblGrid>
              <a:tr h="370840">
                <a:tc>
                  <a:txBody>
                    <a:bodyPr/>
                    <a:lstStyle/>
                    <a:p>
                      <a:pPr algn="ctr"/>
                      <a:r>
                        <a:rPr lang="vi-VN" sz="2400" dirty="0" smtClean="0">
                          <a:solidFill>
                            <a:schemeClr val="tx1"/>
                          </a:solidFill>
                          <a:latin typeface="Arial" panose="020B0604020202020204" pitchFamily="34" charset="0"/>
                          <a:cs typeface="Arial" panose="020B0604020202020204" pitchFamily="34" charset="0"/>
                        </a:rPr>
                        <a:t>PHÂN QUYỀN</a:t>
                      </a:r>
                      <a:endParaRPr lang="vi-VN" sz="24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vi-VN" sz="2400" dirty="0" smtClean="0">
                          <a:solidFill>
                            <a:schemeClr val="tx1"/>
                          </a:solidFill>
                          <a:latin typeface="Arial" panose="020B0604020202020204" pitchFamily="34" charset="0"/>
                          <a:cs typeface="Arial" panose="020B0604020202020204" pitchFamily="34" charset="0"/>
                        </a:rPr>
                        <a:t>MÔ TẢ</a:t>
                      </a:r>
                      <a:endParaRPr lang="vi-VN" sz="2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46563537"/>
                  </a:ext>
                </a:extLst>
              </a:tr>
              <a:tr h="370840">
                <a:tc>
                  <a:txBody>
                    <a:bodyPr/>
                    <a:lstStyle/>
                    <a:p>
                      <a:r>
                        <a:rPr lang="vi-VN" dirty="0" smtClean="0"/>
                        <a:t>Phân quyền Admin</a:t>
                      </a:r>
                      <a:endParaRPr lang="vi-VN" dirty="0"/>
                    </a:p>
                  </a:txBody>
                  <a:tcPr/>
                </a:tc>
                <a:tc>
                  <a:txBody>
                    <a:bodyPr/>
                    <a:lstStyle/>
                    <a:p>
                      <a:r>
                        <a:rPr lang="vi-VN" dirty="0" smtClean="0"/>
                        <a:t>Quản lý toàn hệ thống; Tạo tài khoản, phân quyền; Xem báo cáo tổng quan (đơn hàng, tồn kho, đơn nhập).</a:t>
                      </a:r>
                    </a:p>
                    <a:p>
                      <a:endParaRPr lang="vi-VN" dirty="0"/>
                    </a:p>
                  </a:txBody>
                  <a:tcPr/>
                </a:tc>
                <a:extLst>
                  <a:ext uri="{0D108BD9-81ED-4DB2-BD59-A6C34878D82A}">
                    <a16:rowId xmlns:a16="http://schemas.microsoft.com/office/drawing/2014/main" val="8838905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Phân quyền nhân viên quản lý sản xuất</a:t>
                      </a:r>
                    </a:p>
                  </a:txBody>
                  <a:tcPr/>
                </a:tc>
                <a:tc>
                  <a:txBody>
                    <a:bodyPr/>
                    <a:lstStyle/>
                    <a:p>
                      <a:r>
                        <a:rPr lang="vi-VN" dirty="0" smtClean="0"/>
                        <a:t>Tạo &amp; xem đơn sản xuất.</a:t>
                      </a:r>
                      <a:endParaRPr lang="vi-VN" dirty="0"/>
                    </a:p>
                  </a:txBody>
                  <a:tcPr/>
                </a:tc>
                <a:extLst>
                  <a:ext uri="{0D108BD9-81ED-4DB2-BD59-A6C34878D82A}">
                    <a16:rowId xmlns:a16="http://schemas.microsoft.com/office/drawing/2014/main" val="38228465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Phân quyền nhân viên xác nhận sản xuất</a:t>
                      </a:r>
                    </a:p>
                  </a:txBody>
                  <a:tcPr/>
                </a:tc>
                <a:tc>
                  <a:txBody>
                    <a:bodyPr/>
                    <a:lstStyle/>
                    <a:p>
                      <a:r>
                        <a:rPr lang="vi-VN" dirty="0" smtClean="0"/>
                        <a:t>Thêm/sửa/xóa/cập nhật đơn sản xuất.</a:t>
                      </a:r>
                      <a:endParaRPr lang="vi-VN" dirty="0"/>
                    </a:p>
                  </a:txBody>
                  <a:tcPr/>
                </a:tc>
                <a:extLst>
                  <a:ext uri="{0D108BD9-81ED-4DB2-BD59-A6C34878D82A}">
                    <a16:rowId xmlns:a16="http://schemas.microsoft.com/office/drawing/2014/main" val="109424667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Phân quyền nhân viên phê duyệt kho</a:t>
                      </a:r>
                    </a:p>
                  </a:txBody>
                  <a:tcPr/>
                </a:tc>
                <a:tc>
                  <a:txBody>
                    <a:bodyPr/>
                    <a:lstStyle/>
                    <a:p>
                      <a:r>
                        <a:rPr lang="vi-VN" dirty="0" smtClean="0"/>
                        <a:t>Thêm/sửa/xóa đơn nhập nguyên liệu; Xem chi tiết đơn nhập.</a:t>
                      </a:r>
                    </a:p>
                  </a:txBody>
                  <a:tcPr/>
                </a:tc>
                <a:extLst>
                  <a:ext uri="{0D108BD9-81ED-4DB2-BD59-A6C34878D82A}">
                    <a16:rowId xmlns:a16="http://schemas.microsoft.com/office/drawing/2014/main" val="243134921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Phân quyền nhân viên phê duyệt giao hàng</a:t>
                      </a:r>
                    </a:p>
                  </a:txBody>
                  <a:tcPr/>
                </a:tc>
                <a:tc>
                  <a:txBody>
                    <a:bodyPr/>
                    <a:lstStyle/>
                    <a:p>
                      <a:r>
                        <a:rPr lang="vi-VN" dirty="0" smtClean="0"/>
                        <a:t>Duyệt/hủy đơn; Chọn Cty giao hàng; Xác nhận giao đơn.</a:t>
                      </a:r>
                    </a:p>
                    <a:p>
                      <a:endParaRPr lang="vi-VN" dirty="0"/>
                    </a:p>
                  </a:txBody>
                  <a:tcPr/>
                </a:tc>
                <a:extLst>
                  <a:ext uri="{0D108BD9-81ED-4DB2-BD59-A6C34878D82A}">
                    <a16:rowId xmlns:a16="http://schemas.microsoft.com/office/drawing/2014/main" val="28627168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Phân quyền Giám đốc nhà cung cấp</a:t>
                      </a:r>
                    </a:p>
                  </a:txBody>
                  <a:tcPr/>
                </a:tc>
                <a:tc>
                  <a:txBody>
                    <a:bodyPr/>
                    <a:lstStyle/>
                    <a:p>
                      <a:r>
                        <a:rPr lang="vi-VN" dirty="0" smtClean="0"/>
                        <a:t>Quản lý nhân viên nhà cung cấp; Quản lý đơn và nguyên liệu; Báo cáo &amp; xuất PDF nguyên liệu.</a:t>
                      </a:r>
                    </a:p>
                    <a:p>
                      <a:endParaRPr lang="vi-VN" dirty="0"/>
                    </a:p>
                  </a:txBody>
                  <a:tcPr/>
                </a:tc>
                <a:extLst>
                  <a:ext uri="{0D108BD9-81ED-4DB2-BD59-A6C34878D82A}">
                    <a16:rowId xmlns:a16="http://schemas.microsoft.com/office/drawing/2014/main" val="2972338795"/>
                  </a:ext>
                </a:extLst>
              </a:tr>
              <a:tr h="370840">
                <a:tc>
                  <a:txBody>
                    <a:bodyPr/>
                    <a:lstStyle/>
                    <a:p>
                      <a:r>
                        <a:rPr lang="vi-VN" dirty="0" smtClean="0"/>
                        <a:t>Phân quyền</a:t>
                      </a:r>
                      <a:r>
                        <a:rPr lang="vi-VN" baseline="0" dirty="0" smtClean="0"/>
                        <a:t> nhân viên</a:t>
                      </a:r>
                      <a:r>
                        <a:rPr lang="vi-VN" dirty="0" smtClean="0"/>
                        <a:t> nhà cung cấp</a:t>
                      </a:r>
                      <a:endParaRPr lang="vi-VN" dirty="0"/>
                    </a:p>
                  </a:txBody>
                  <a:tcPr/>
                </a:tc>
                <a:tc>
                  <a:txBody>
                    <a:bodyPr/>
                    <a:lstStyle/>
                    <a:p>
                      <a:r>
                        <a:rPr lang="vi-VN" dirty="0" smtClean="0"/>
                        <a:t>Cập nhật đơn nguyên liệu; Quản lý nguyên liệu; Báo cáo &amp; xuất PDF.</a:t>
                      </a:r>
                      <a:endParaRPr lang="vi-VN" dirty="0"/>
                    </a:p>
                  </a:txBody>
                  <a:tcPr/>
                </a:tc>
                <a:extLst>
                  <a:ext uri="{0D108BD9-81ED-4DB2-BD59-A6C34878D82A}">
                    <a16:rowId xmlns:a16="http://schemas.microsoft.com/office/drawing/2014/main" val="1317014174"/>
                  </a:ext>
                </a:extLst>
              </a:tr>
              <a:tr h="370840">
                <a:tc>
                  <a:txBody>
                    <a:bodyPr/>
                    <a:lstStyle/>
                    <a:p>
                      <a:r>
                        <a:rPr lang="vi-VN" dirty="0" smtClean="0"/>
                        <a:t>Phân quyền Giám đốc giao hàng</a:t>
                      </a:r>
                      <a:endParaRPr lang="vi-VN" dirty="0"/>
                    </a:p>
                  </a:txBody>
                  <a:tcPr/>
                </a:tc>
                <a:tc>
                  <a:txBody>
                    <a:bodyPr/>
                    <a:lstStyle/>
                    <a:p>
                      <a:r>
                        <a:rPr lang="vi-VN" dirty="0" smtClean="0"/>
                        <a:t>Quản lý tài khoản nhân viên giao hàng; Phân công đơn giao; Báo cáo &amp; xuất PDF giao hàng.</a:t>
                      </a:r>
                    </a:p>
                  </a:txBody>
                  <a:tcPr/>
                </a:tc>
                <a:extLst>
                  <a:ext uri="{0D108BD9-81ED-4DB2-BD59-A6C34878D82A}">
                    <a16:rowId xmlns:a16="http://schemas.microsoft.com/office/drawing/2014/main" val="500576184"/>
                  </a:ext>
                </a:extLst>
              </a:tr>
              <a:tr h="370840">
                <a:tc>
                  <a:txBody>
                    <a:bodyPr/>
                    <a:lstStyle/>
                    <a:p>
                      <a:r>
                        <a:rPr lang="vi-VN" dirty="0" smtClean="0"/>
                        <a:t>Phân quyền</a:t>
                      </a:r>
                      <a:r>
                        <a:rPr lang="vi-VN" baseline="0" dirty="0" smtClean="0"/>
                        <a:t> nhân viên</a:t>
                      </a:r>
                      <a:r>
                        <a:rPr lang="vi-VN" dirty="0" smtClean="0"/>
                        <a:t> giao hàng</a:t>
                      </a:r>
                      <a:endParaRPr lang="vi-VN" dirty="0"/>
                    </a:p>
                  </a:txBody>
                  <a:tcPr/>
                </a:tc>
                <a:tc>
                  <a:txBody>
                    <a:bodyPr/>
                    <a:lstStyle/>
                    <a:p>
                      <a:r>
                        <a:rPr lang="vi-VN" dirty="0" smtClean="0"/>
                        <a:t>Thêm lộ trình; Báo cáo &amp; xuất PDF.</a:t>
                      </a:r>
                    </a:p>
                    <a:p>
                      <a:endParaRPr lang="vi-VN" dirty="0"/>
                    </a:p>
                  </a:txBody>
                  <a:tcPr/>
                </a:tc>
                <a:extLst>
                  <a:ext uri="{0D108BD9-81ED-4DB2-BD59-A6C34878D82A}">
                    <a16:rowId xmlns:a16="http://schemas.microsoft.com/office/drawing/2014/main" val="364575641"/>
                  </a:ext>
                </a:extLst>
              </a:tr>
              <a:tr h="370840">
                <a:tc>
                  <a:txBody>
                    <a:bodyPr/>
                    <a:lstStyle/>
                    <a:p>
                      <a:r>
                        <a:rPr lang="vi-VN" dirty="0" smtClean="0"/>
                        <a:t>Phân quyền khách hàng</a:t>
                      </a:r>
                      <a:endParaRPr lang="vi-VN" dirty="0"/>
                    </a:p>
                  </a:txBody>
                  <a:tcPr/>
                </a:tc>
                <a:tc>
                  <a:txBody>
                    <a:bodyPr/>
                    <a:lstStyle/>
                    <a:p>
                      <a:r>
                        <a:rPr lang="vi-VN" b="1" dirty="0" smtClean="0"/>
                        <a:t>Vãng lai</a:t>
                      </a:r>
                      <a:r>
                        <a:rPr lang="vi-VN" dirty="0" smtClean="0"/>
                        <a:t>: Xem SP, đăng ký, liên hệ</a:t>
                      </a:r>
                    </a:p>
                    <a:p>
                      <a:r>
                        <a:rPr lang="vi-VN" b="1" dirty="0" smtClean="0"/>
                        <a:t>Đã đăng ký</a:t>
                      </a:r>
                      <a:r>
                        <a:rPr lang="vi-VN" dirty="0" smtClean="0"/>
                        <a:t>: Mua hàng, quản lý đơn, đánh giá SP</a:t>
                      </a:r>
                    </a:p>
                  </a:txBody>
                  <a:tcPr/>
                </a:tc>
                <a:extLst>
                  <a:ext uri="{0D108BD9-81ED-4DB2-BD59-A6C34878D82A}">
                    <a16:rowId xmlns:a16="http://schemas.microsoft.com/office/drawing/2014/main" val="1662599307"/>
                  </a:ext>
                </a:extLst>
              </a:tr>
            </a:tbl>
          </a:graphicData>
        </a:graphic>
      </p:graphicFrame>
      <p:sp>
        <p:nvSpPr>
          <p:cNvPr id="8" name="Rectangle 7"/>
          <p:cNvSpPr/>
          <p:nvPr/>
        </p:nvSpPr>
        <p:spPr>
          <a:xfrm>
            <a:off x="17110215" y="9814103"/>
            <a:ext cx="633507" cy="369332"/>
          </a:xfrm>
          <a:prstGeom prst="rect">
            <a:avLst/>
          </a:prstGeom>
        </p:spPr>
        <p:txBody>
          <a:bodyPr wrap="none">
            <a:spAutoFit/>
          </a:bodyPr>
          <a:lstStyle/>
          <a:p>
            <a:r>
              <a:rPr lang="vi-VN" dirty="0">
                <a:cs typeface="Arial" panose="020B0604020202020204" pitchFamily="34" charset="0"/>
              </a:rPr>
              <a:t>7/15</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 name="TextBox 4"/>
          <p:cNvSpPr txBox="1"/>
          <p:nvPr/>
        </p:nvSpPr>
        <p:spPr>
          <a:xfrm>
            <a:off x="1028696" y="800100"/>
            <a:ext cx="11391903" cy="1384995"/>
          </a:xfrm>
          <a:prstGeom prst="rect">
            <a:avLst/>
          </a:prstGeom>
        </p:spPr>
        <p:txBody>
          <a:bodyPr wrap="square" lIns="0" tIns="0" rIns="0" bIns="0" rtlCol="0" anchor="t">
            <a:spAutoFit/>
          </a:bodyPr>
          <a:lstStyle/>
          <a:p>
            <a:pPr>
              <a:lnSpc>
                <a:spcPts val="10800"/>
              </a:lnSpc>
              <a:spcBef>
                <a:spcPct val="0"/>
              </a:spcBef>
            </a:pPr>
            <a:r>
              <a:rPr lang="vi-VN" sz="6000" b="1" dirty="0">
                <a:solidFill>
                  <a:srgbClr val="0070C0"/>
                </a:solidFill>
                <a:latin typeface="Arial" panose="020B0604020202020204" pitchFamily="34" charset="0"/>
                <a:ea typeface="Cabin Medium"/>
                <a:cs typeface="Arial" panose="020B0604020202020204" pitchFamily="34" charset="0"/>
                <a:sym typeface="Cabin Medium"/>
              </a:rPr>
              <a:t>HIỆN THỰC HÓA NGHIÊN CỨU</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038600" y="2094835"/>
            <a:ext cx="12410440" cy="7239000"/>
          </a:xfrm>
          <a:prstGeom prst="rect">
            <a:avLst/>
          </a:prstGeom>
        </p:spPr>
      </p:pic>
      <p:sp>
        <p:nvSpPr>
          <p:cNvPr id="7"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8" name="TextBox 7"/>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9" name="TextBox 8"/>
          <p:cNvSpPr txBox="1"/>
          <p:nvPr/>
        </p:nvSpPr>
        <p:spPr>
          <a:xfrm>
            <a:off x="1028696" y="4802668"/>
            <a:ext cx="2226892" cy="646331"/>
          </a:xfrm>
          <a:prstGeom prst="rect">
            <a:avLst/>
          </a:prstGeom>
          <a:noFill/>
        </p:spPr>
        <p:txBody>
          <a:bodyPr wrap="none" rtlCol="0">
            <a:spAutoFit/>
          </a:bodyPr>
          <a:lstStyle/>
          <a:p>
            <a:r>
              <a:rPr lang="vi-VN" sz="3600" dirty="0" smtClean="0">
                <a:solidFill>
                  <a:srgbClr val="0070C0"/>
                </a:solidFill>
                <a:latin typeface="Arial" panose="020B0604020202020204" pitchFamily="34" charset="0"/>
                <a:cs typeface="Arial" panose="020B0604020202020204" pitchFamily="34" charset="0"/>
              </a:rPr>
              <a:t>Sơ đồ lớp</a:t>
            </a:r>
            <a:endParaRPr lang="vi-VN" sz="3600" dirty="0">
              <a:solidFill>
                <a:srgbClr val="0070C0"/>
              </a:solidFill>
              <a:latin typeface="Arial" panose="020B0604020202020204" pitchFamily="34" charset="0"/>
              <a:cs typeface="Arial" panose="020B0604020202020204" pitchFamily="34" charset="0"/>
            </a:endParaRPr>
          </a:p>
        </p:txBody>
      </p:sp>
      <p:sp>
        <p:nvSpPr>
          <p:cNvPr id="10" name="Rectangle 9"/>
          <p:cNvSpPr/>
          <p:nvPr/>
        </p:nvSpPr>
        <p:spPr>
          <a:xfrm>
            <a:off x="17110215" y="9814103"/>
            <a:ext cx="633507" cy="369332"/>
          </a:xfrm>
          <a:prstGeom prst="rect">
            <a:avLst/>
          </a:prstGeom>
        </p:spPr>
        <p:txBody>
          <a:bodyPr wrap="none">
            <a:spAutoFit/>
          </a:bodyPr>
          <a:lstStyle/>
          <a:p>
            <a:r>
              <a:rPr lang="vi-VN" dirty="0">
                <a:cs typeface="Arial" panose="020B0604020202020204" pitchFamily="34" charset="0"/>
              </a:rPr>
              <a:t>8/15</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0" y="571500"/>
            <a:ext cx="11391903" cy="1213922"/>
          </a:xfrm>
          <a:prstGeom prst="rect">
            <a:avLst/>
          </a:prstGeom>
        </p:spPr>
        <p:txBody>
          <a:bodyPr wrap="square" lIns="0" tIns="0" rIns="0" bIns="0" rtlCol="0" anchor="t">
            <a:spAutoFit/>
          </a:bodyPr>
          <a:lstStyle/>
          <a:p>
            <a:pPr>
              <a:lnSpc>
                <a:spcPts val="10800"/>
              </a:lnSpc>
              <a:spcBef>
                <a:spcPct val="0"/>
              </a:spcBef>
            </a:pP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KẾT QUẢ THỰC HIỆN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8"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4343400" y="9444771"/>
            <a:ext cx="2382062" cy="369332"/>
          </a:xfrm>
          <a:prstGeom prst="rect">
            <a:avLst/>
          </a:prstGeom>
          <a:noFill/>
        </p:spPr>
        <p:txBody>
          <a:bodyPr wrap="none" rtlCol="0">
            <a:spAutoFit/>
          </a:bodyPr>
          <a:lstStyle/>
          <a:p>
            <a:r>
              <a:rPr lang="vi-VN" dirty="0" smtClean="0">
                <a:solidFill>
                  <a:srgbClr val="0070C0"/>
                </a:solidFill>
                <a:latin typeface="Arial" panose="020B0604020202020204" pitchFamily="34" charset="0"/>
                <a:cs typeface="Arial" panose="020B0604020202020204" pitchFamily="34" charset="0"/>
              </a:rPr>
              <a:t>ĐỒ ÁN TỐT NGHIỆP</a:t>
            </a:r>
            <a:endParaRPr lang="vi-VN" dirty="0">
              <a:solidFill>
                <a:srgbClr val="0070C0"/>
              </a:solidFill>
              <a:latin typeface="Arial" panose="020B0604020202020204" pitchFamily="34" charset="0"/>
              <a:cs typeface="Arial" panose="020B0604020202020204" pitchFamily="34" charset="0"/>
            </a:endParaRPr>
          </a:p>
        </p:txBody>
      </p:sp>
      <p:sp>
        <p:nvSpPr>
          <p:cNvPr id="14" name="Rectangle 13"/>
          <p:cNvSpPr/>
          <p:nvPr/>
        </p:nvSpPr>
        <p:spPr>
          <a:xfrm>
            <a:off x="17110215" y="9814103"/>
            <a:ext cx="633507" cy="369332"/>
          </a:xfrm>
          <a:prstGeom prst="rect">
            <a:avLst/>
          </a:prstGeom>
        </p:spPr>
        <p:txBody>
          <a:bodyPr wrap="none">
            <a:spAutoFit/>
          </a:bodyPr>
          <a:lstStyle/>
          <a:p>
            <a:r>
              <a:rPr lang="vi-VN" dirty="0">
                <a:cs typeface="Arial" panose="020B0604020202020204" pitchFamily="34" charset="0"/>
              </a:rPr>
              <a:t>9/15</a:t>
            </a:r>
          </a:p>
        </p:txBody>
      </p:sp>
      <p:sp>
        <p:nvSpPr>
          <p:cNvPr id="6" name="TextBox 5"/>
          <p:cNvSpPr txBox="1"/>
          <p:nvPr/>
        </p:nvSpPr>
        <p:spPr>
          <a:xfrm>
            <a:off x="838200" y="4645600"/>
            <a:ext cx="8028160" cy="646331"/>
          </a:xfrm>
          <a:prstGeom prst="rect">
            <a:avLst/>
          </a:prstGeom>
          <a:noFill/>
        </p:spPr>
        <p:txBody>
          <a:bodyPr wrap="none" rtlCol="0">
            <a:spAutoFit/>
          </a:bodyPr>
          <a:lstStyle/>
          <a:p>
            <a:r>
              <a:rPr lang="vi-VN" sz="3600" dirty="0" smtClean="0">
                <a:solidFill>
                  <a:srgbClr val="0070C0"/>
                </a:solidFill>
                <a:latin typeface="Arial" panose="020B0604020202020204" pitchFamily="34" charset="0"/>
                <a:cs typeface="Arial" panose="020B0604020202020204" pitchFamily="34" charset="0"/>
              </a:rPr>
              <a:t>Phân quyền quản trị công ty thời trang</a:t>
            </a:r>
            <a:endParaRPr lang="vi-VN" sz="3600" dirty="0">
              <a:solidFill>
                <a:srgbClr val="0070C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37778"/>
          <a:stretch/>
        </p:blipFill>
        <p:spPr>
          <a:xfrm>
            <a:off x="9161929" y="190500"/>
            <a:ext cx="7825617" cy="9254271"/>
          </a:xfrm>
          <a:prstGeom prst="rect">
            <a:avLst/>
          </a:prstGeom>
        </p:spPr>
      </p:pic>
    </p:spTree>
    <p:extLst>
      <p:ext uri="{BB962C8B-B14F-4D97-AF65-F5344CB8AC3E}">
        <p14:creationId xmlns:p14="http://schemas.microsoft.com/office/powerpoint/2010/main" val="146193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989</Words>
  <Application>Microsoft Office PowerPoint</Application>
  <PresentationFormat>Custom</PresentationFormat>
  <Paragraphs>143</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Cabin Medium</vt:lpstr>
      <vt:lpstr>Computer Says No</vt:lpstr>
      <vt:lpstr>Calibri</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Nâu Thanh lịch Bài xã luận Chương trình Tài trợ Cuối tuần Khởi nghiệp Bản thuyết trình Quảng cáo Chiêu hàng</dc:title>
  <dc:creator>TIÊN</dc:creator>
  <cp:lastModifiedBy>TIÊN</cp:lastModifiedBy>
  <cp:revision>87</cp:revision>
  <dcterms:created xsi:type="dcterms:W3CDTF">2006-08-16T00:00:00Z</dcterms:created>
  <dcterms:modified xsi:type="dcterms:W3CDTF">2025-07-07T14:07:33Z</dcterms:modified>
  <dc:identifier>DAGqxPl3I9I</dc:identifier>
</cp:coreProperties>
</file>